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8" r:id="rId4"/>
    <p:sldId id="270" r:id="rId5"/>
    <p:sldId id="271" r:id="rId6"/>
    <p:sldId id="272" r:id="rId7"/>
    <p:sldId id="262" r:id="rId8"/>
    <p:sldId id="259" r:id="rId9"/>
    <p:sldId id="260" r:id="rId10"/>
    <p:sldId id="261" r:id="rId11"/>
    <p:sldId id="263" r:id="rId12"/>
    <p:sldId id="264" r:id="rId13"/>
    <p:sldId id="265"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570"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6785ED7-D2A1-44FF-A6FC-196856A28CCC}" type="datetimeFigureOut">
              <a:rPr lang="en-US" smtClean="0"/>
              <a:pPr/>
              <a:t>6/22/2011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78ED5B1-3BCC-4804-8AB2-866C332FA96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85ED7-D2A1-44FF-A6FC-196856A28CC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85ED7-D2A1-44FF-A6FC-196856A28CC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85ED7-D2A1-44FF-A6FC-196856A28CC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6785ED7-D2A1-44FF-A6FC-196856A28CC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ED5B1-3BCC-4804-8AB2-866C332FA96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785ED7-D2A1-44FF-A6FC-196856A28CCC}"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785ED7-D2A1-44FF-A6FC-196856A28CCC}" type="datetimeFigureOut">
              <a:rPr lang="en-US" smtClean="0"/>
              <a:pPr/>
              <a:t>6/22/2011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785ED7-D2A1-44FF-A6FC-196856A28CCC}" type="datetimeFigureOut">
              <a:rPr lang="en-US" smtClean="0"/>
              <a:pPr/>
              <a:t>6/22/2011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785ED7-D2A1-44FF-A6FC-196856A28CCC}" type="datetimeFigureOut">
              <a:rPr lang="en-US" smtClean="0"/>
              <a:pPr/>
              <a:t>6/22/2011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785ED7-D2A1-44FF-A6FC-196856A28CCC}"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ED5B1-3BCC-4804-8AB2-866C332FA9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785ED7-D2A1-44FF-A6FC-196856A28CCC}"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78ED5B1-3BCC-4804-8AB2-866C332FA96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6785ED7-D2A1-44FF-A6FC-196856A28CCC}" type="datetimeFigureOut">
              <a:rPr lang="en-US" smtClean="0"/>
              <a:pPr/>
              <a:t>6/22/2011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78ED5B1-3BCC-4804-8AB2-866C332FA96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2514600"/>
          </a:xfrm>
        </p:spPr>
        <p:txBody>
          <a:bodyPr/>
          <a:lstStyle/>
          <a:p>
            <a:r>
              <a:rPr lang="en-US" b="1" dirty="0" smtClean="0"/>
              <a:t>“Hey That’s </a:t>
            </a:r>
            <a:r>
              <a:rPr lang="en-US" b="1" dirty="0" smtClean="0"/>
              <a:t>Not </a:t>
            </a:r>
            <a:r>
              <a:rPr lang="en-US" b="1" dirty="0" smtClean="0"/>
              <a:t>Fair!”</a:t>
            </a:r>
            <a:r>
              <a:rPr lang="en-US" b="1" dirty="0" smtClean="0"/>
              <a:t/>
            </a:r>
            <a:br>
              <a:rPr lang="en-US" b="1" dirty="0" smtClean="0"/>
            </a:br>
            <a:r>
              <a:rPr lang="en-US" b="1" dirty="0" smtClean="0"/>
              <a:t>Where is my Due Process</a:t>
            </a:r>
            <a:endParaRPr lang="en-US" b="1" dirty="0"/>
          </a:p>
        </p:txBody>
      </p:sp>
      <p:pic>
        <p:nvPicPr>
          <p:cNvPr id="1026" name="Picture 2" descr="C:\Users\Emily\AppData\Local\Microsoft\Windows\Temporary Internet Files\Content.IE5\LBRXOSQA\MC900391008[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57600" y="3200400"/>
            <a:ext cx="2286000"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280149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 Court Statistics</a:t>
            </a:r>
            <a:br>
              <a:rPr lang="en-US" dirty="0" smtClean="0"/>
            </a:br>
            <a:endParaRPr lang="en-US" dirty="0"/>
          </a:p>
        </p:txBody>
      </p:sp>
      <p:sp>
        <p:nvSpPr>
          <p:cNvPr id="3" name="Content Placeholder 2"/>
          <p:cNvSpPr>
            <a:spLocks noGrp="1"/>
          </p:cNvSpPr>
          <p:nvPr>
            <p:ph sz="half" idx="1"/>
          </p:nvPr>
        </p:nvSpPr>
        <p:spPr/>
        <p:txBody>
          <a:bodyPr>
            <a:normAutofit/>
          </a:bodyPr>
          <a:lstStyle/>
          <a:p>
            <a:r>
              <a:rPr lang="en-US" dirty="0" smtClean="0"/>
              <a:t>Magistrates Court</a:t>
            </a:r>
          </a:p>
          <a:p>
            <a:pPr lvl="1"/>
            <a:r>
              <a:rPr lang="en-US" dirty="0" smtClean="0"/>
              <a:t>Total Cases Filed</a:t>
            </a:r>
          </a:p>
          <a:p>
            <a:pPr marL="457200" lvl="1" indent="0">
              <a:buNone/>
            </a:pPr>
            <a:r>
              <a:rPr lang="en-US" dirty="0" smtClean="0"/>
              <a:t>     938,060</a:t>
            </a:r>
          </a:p>
          <a:p>
            <a:pPr lvl="1"/>
            <a:r>
              <a:rPr lang="en-US" dirty="0" smtClean="0"/>
              <a:t>Total Cases Disposed 889,940</a:t>
            </a:r>
          </a:p>
          <a:p>
            <a:pPr lvl="1"/>
            <a:r>
              <a:rPr lang="en-US" dirty="0" smtClean="0"/>
              <a:t>310 Magistrates</a:t>
            </a:r>
          </a:p>
          <a:p>
            <a:pPr marL="914400" lvl="2" indent="0">
              <a:buNone/>
            </a:pPr>
            <a:endParaRPr lang="en-US" dirty="0" smtClean="0"/>
          </a:p>
          <a:p>
            <a:pPr marL="114300" indent="0">
              <a:buNone/>
            </a:pPr>
            <a:r>
              <a:rPr lang="en-US" dirty="0" smtClean="0"/>
              <a:t>Do the Math: </a:t>
            </a:r>
          </a:p>
          <a:p>
            <a:pPr marL="114300" indent="0">
              <a:buNone/>
            </a:pPr>
            <a:r>
              <a:rPr lang="en-US" dirty="0" smtClean="0"/>
              <a:t> 938,060 / 310 = </a:t>
            </a:r>
          </a:p>
          <a:p>
            <a:pPr marL="114300" indent="0">
              <a:buNone/>
            </a:pPr>
            <a:r>
              <a:rPr lang="en-US" dirty="0" smtClean="0"/>
              <a:t>3,026 cases per Magistrate</a:t>
            </a:r>
            <a:endParaRPr lang="en-US" dirty="0"/>
          </a:p>
        </p:txBody>
      </p:sp>
      <p:sp>
        <p:nvSpPr>
          <p:cNvPr id="4" name="Content Placeholder 3"/>
          <p:cNvSpPr>
            <a:spLocks noGrp="1"/>
          </p:cNvSpPr>
          <p:nvPr>
            <p:ph sz="half" idx="2"/>
          </p:nvPr>
        </p:nvSpPr>
        <p:spPr/>
        <p:txBody>
          <a:bodyPr>
            <a:normAutofit/>
          </a:bodyPr>
          <a:lstStyle/>
          <a:p>
            <a:r>
              <a:rPr lang="en-US" dirty="0" smtClean="0"/>
              <a:t>Circuit Court</a:t>
            </a:r>
          </a:p>
          <a:p>
            <a:pPr lvl="1"/>
            <a:r>
              <a:rPr lang="en-US" dirty="0" smtClean="0"/>
              <a:t>Total Cases filed 232,741 </a:t>
            </a:r>
          </a:p>
          <a:p>
            <a:pPr lvl="1"/>
            <a:r>
              <a:rPr lang="en-US" dirty="0" smtClean="0"/>
              <a:t>Total Cases Disposed 229,311</a:t>
            </a:r>
          </a:p>
          <a:p>
            <a:pPr lvl="1"/>
            <a:r>
              <a:rPr lang="en-US" dirty="0" smtClean="0"/>
              <a:t>46 Circuit Court Judges</a:t>
            </a:r>
          </a:p>
          <a:p>
            <a:pPr lvl="1"/>
            <a:endParaRPr lang="en-US" dirty="0"/>
          </a:p>
          <a:p>
            <a:pPr lvl="1"/>
            <a:endParaRPr lang="en-US" dirty="0" smtClean="0"/>
          </a:p>
          <a:p>
            <a:pPr marL="457200" lvl="1" indent="0">
              <a:buNone/>
            </a:pPr>
            <a:r>
              <a:rPr lang="en-US" dirty="0" smtClean="0"/>
              <a:t>Do the Math:</a:t>
            </a:r>
          </a:p>
          <a:p>
            <a:pPr marL="457200" lvl="1" indent="0">
              <a:buNone/>
            </a:pPr>
            <a:r>
              <a:rPr lang="en-US" dirty="0" smtClean="0"/>
              <a:t>232,741/46 =</a:t>
            </a:r>
          </a:p>
          <a:p>
            <a:pPr marL="457200" lvl="1" indent="0">
              <a:buNone/>
            </a:pPr>
            <a:r>
              <a:rPr lang="en-US" dirty="0" smtClean="0"/>
              <a:t>5,060 cases per Judge</a:t>
            </a:r>
            <a:endParaRPr lang="en-US" dirty="0"/>
          </a:p>
        </p:txBody>
      </p:sp>
    </p:spTree>
    <p:extLst>
      <p:ext uri="{BB962C8B-B14F-4D97-AF65-F5344CB8AC3E}">
        <p14:creationId xmlns:p14="http://schemas.microsoft.com/office/powerpoint/2010/main" xmlns="" val="2895155687"/>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304800"/>
            <a:ext cx="3008313" cy="1162050"/>
          </a:xfrm>
        </p:spPr>
        <p:txBody>
          <a:bodyPr/>
          <a:lstStyle/>
          <a:p>
            <a:r>
              <a:rPr lang="en-US" sz="3200" dirty="0" smtClean="0"/>
              <a:t>Court of Appeals</a:t>
            </a:r>
            <a:r>
              <a:rPr lang="en-US" dirty="0" smtClean="0"/>
              <a:t/>
            </a:r>
            <a:br>
              <a:rPr lang="en-US" dirty="0" smtClean="0"/>
            </a:br>
            <a:endParaRPr lang="en-US" dirty="0"/>
          </a:p>
        </p:txBody>
      </p:sp>
      <p:sp>
        <p:nvSpPr>
          <p:cNvPr id="7" name="Text Placeholder 6"/>
          <p:cNvSpPr>
            <a:spLocks noGrp="1"/>
          </p:cNvSpPr>
          <p:nvPr>
            <p:ph type="body" idx="2"/>
          </p:nvPr>
        </p:nvSpPr>
        <p:spPr/>
        <p:txBody>
          <a:bodyPr>
            <a:normAutofit/>
          </a:bodyPr>
          <a:lstStyle/>
          <a:p>
            <a:pPr marL="285750" indent="-285750">
              <a:buFont typeface="Arial" pitchFamily="34" charset="0"/>
              <a:buChar char="•"/>
            </a:pPr>
            <a:r>
              <a:rPr lang="en-US" sz="2000" dirty="0" smtClean="0"/>
              <a:t>Review By Certiorari</a:t>
            </a:r>
          </a:p>
          <a:p>
            <a:pPr marL="742950" lvl="1" indent="-285750">
              <a:buFont typeface="Arial" pitchFamily="34" charset="0"/>
              <a:buChar char="•"/>
            </a:pPr>
            <a:r>
              <a:rPr lang="en-US" sz="2000" dirty="0" smtClean="0"/>
              <a:t>Reverse  lower court decision</a:t>
            </a:r>
          </a:p>
          <a:p>
            <a:pPr marL="742950" lvl="1" indent="-285750">
              <a:buFont typeface="Arial" pitchFamily="34" charset="0"/>
              <a:buChar char="•"/>
            </a:pPr>
            <a:endParaRPr lang="en-US" sz="2000" dirty="0"/>
          </a:p>
          <a:p>
            <a:pPr marL="285750" indent="-285750">
              <a:buFont typeface="Arial" pitchFamily="34" charset="0"/>
              <a:buChar char="•"/>
            </a:pPr>
            <a:r>
              <a:rPr lang="en-US" sz="2000" dirty="0" smtClean="0"/>
              <a:t>Cases filed: 1,664</a:t>
            </a:r>
          </a:p>
          <a:p>
            <a:pPr marL="285750" indent="-285750">
              <a:buFont typeface="Arial" pitchFamily="34" charset="0"/>
              <a:buChar char="•"/>
            </a:pPr>
            <a:r>
              <a:rPr lang="en-US" sz="2000" dirty="0" smtClean="0"/>
              <a:t>Cases Disposed: 1,632</a:t>
            </a:r>
          </a:p>
          <a:p>
            <a:pPr marL="285750" indent="-285750">
              <a:buFont typeface="Arial" pitchFamily="34" charset="0"/>
              <a:buChar char="•"/>
            </a:pPr>
            <a:endParaRPr lang="en-US" sz="2000" dirty="0"/>
          </a:p>
          <a:p>
            <a:r>
              <a:rPr lang="en-US" sz="2000" dirty="0" smtClean="0"/>
              <a:t>Do the Math:</a:t>
            </a:r>
          </a:p>
          <a:p>
            <a:endParaRPr lang="en-US" sz="2000" dirty="0"/>
          </a:p>
          <a:p>
            <a:r>
              <a:rPr lang="en-US" sz="2000" dirty="0" smtClean="0"/>
              <a:t>1,632/3 =</a:t>
            </a:r>
          </a:p>
          <a:p>
            <a:endParaRPr lang="en-US" sz="2000" dirty="0"/>
          </a:p>
          <a:p>
            <a:r>
              <a:rPr lang="en-US" sz="2000" dirty="0" smtClean="0"/>
              <a:t>544</a:t>
            </a:r>
          </a:p>
          <a:p>
            <a:endParaRPr lang="en-US" sz="2000" dirty="0" smtClean="0"/>
          </a:p>
          <a:p>
            <a:endParaRPr lang="en-US" sz="2000" dirty="0"/>
          </a:p>
        </p:txBody>
      </p:sp>
      <p:pic>
        <p:nvPicPr>
          <p:cNvPr id="8" name="Content Placeholder 7"/>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3352800" y="1240117"/>
            <a:ext cx="5562600" cy="5017249"/>
          </a:xfrm>
        </p:spPr>
      </p:pic>
    </p:spTree>
    <p:extLst>
      <p:ext uri="{BB962C8B-B14F-4D97-AF65-F5344CB8AC3E}">
        <p14:creationId xmlns:p14="http://schemas.microsoft.com/office/powerpoint/2010/main" xmlns="" val="3227477109"/>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South Carolina Supreme Court</a:t>
            </a:r>
            <a:endParaRPr lang="en-US" sz="3200" dirty="0"/>
          </a:p>
        </p:txBody>
      </p:sp>
      <p:sp>
        <p:nvSpPr>
          <p:cNvPr id="4" name="Text Placeholder 3"/>
          <p:cNvSpPr>
            <a:spLocks noGrp="1"/>
          </p:cNvSpPr>
          <p:nvPr>
            <p:ph type="body" idx="2"/>
          </p:nvPr>
        </p:nvSpPr>
        <p:spPr/>
        <p:txBody>
          <a:bodyPr>
            <a:normAutofit/>
          </a:bodyPr>
          <a:lstStyle/>
          <a:p>
            <a:pPr marL="285750" indent="-285750">
              <a:buFont typeface="Arial" pitchFamily="34" charset="0"/>
              <a:buChar char="•"/>
            </a:pPr>
            <a:r>
              <a:rPr lang="en-US" sz="2400" dirty="0" smtClean="0"/>
              <a:t>5  Judges</a:t>
            </a:r>
          </a:p>
          <a:p>
            <a:pPr marL="742950" lvl="1" indent="-285750">
              <a:buFont typeface="Arial" pitchFamily="34" charset="0"/>
              <a:buChar char="•"/>
            </a:pPr>
            <a:r>
              <a:rPr lang="en-US" sz="2400" dirty="0" smtClean="0"/>
              <a:t>1 Chief Justice</a:t>
            </a:r>
          </a:p>
          <a:p>
            <a:pPr marL="742950" lvl="1" indent="-285750">
              <a:buFont typeface="Arial" pitchFamily="34" charset="0"/>
              <a:buChar char="•"/>
            </a:pPr>
            <a:r>
              <a:rPr lang="en-US" sz="2400" dirty="0" smtClean="0"/>
              <a:t>4 Associate Justices</a:t>
            </a:r>
          </a:p>
          <a:p>
            <a:pPr marL="742950" lvl="1" indent="-285750">
              <a:buFont typeface="Arial" pitchFamily="34" charset="0"/>
              <a:buChar char="•"/>
            </a:pPr>
            <a:endParaRPr lang="en-US" sz="2400" dirty="0"/>
          </a:p>
          <a:p>
            <a:pPr marL="285750" indent="-285750">
              <a:buFont typeface="Arial" pitchFamily="34" charset="0"/>
              <a:buChar char="•"/>
            </a:pPr>
            <a:r>
              <a:rPr lang="en-US" sz="2400" dirty="0" smtClean="0"/>
              <a:t>Matters Filed:  1,427</a:t>
            </a:r>
          </a:p>
          <a:p>
            <a:pPr marL="285750" indent="-285750">
              <a:buFont typeface="Arial" pitchFamily="34" charset="0"/>
              <a:buChar char="•"/>
            </a:pPr>
            <a:r>
              <a:rPr lang="en-US" sz="2400" dirty="0" smtClean="0"/>
              <a:t>Matters Disposed: 1,566</a:t>
            </a:r>
          </a:p>
          <a:p>
            <a:pPr marL="285750" indent="-285750">
              <a:buFont typeface="Arial" pitchFamily="34" charset="0"/>
              <a:buChar char="•"/>
            </a:pPr>
            <a:endParaRPr lang="en-US" sz="2400" dirty="0"/>
          </a:p>
          <a:p>
            <a:pPr marL="285750" indent="-285750">
              <a:buFont typeface="Arial" pitchFamily="34" charset="0"/>
              <a:buChar char="•"/>
            </a:pPr>
            <a:endParaRPr lang="en-US" sz="2400" dirty="0"/>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3657600" y="533400"/>
            <a:ext cx="5111750" cy="4800600"/>
          </a:xfrm>
        </p:spPr>
      </p:pic>
    </p:spTree>
    <p:extLst>
      <p:ext uri="{BB962C8B-B14F-4D97-AF65-F5344CB8AC3E}">
        <p14:creationId xmlns:p14="http://schemas.microsoft.com/office/powerpoint/2010/main" xmlns="" val="224197173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33400"/>
            <a:ext cx="8305800" cy="2057400"/>
          </a:xfrm>
        </p:spPr>
        <p:txBody>
          <a:bodyPr>
            <a:normAutofit fontScale="90000"/>
          </a:bodyPr>
          <a:lstStyle/>
          <a:p>
            <a:pPr algn="ctr"/>
            <a:r>
              <a:rPr lang="en-US" dirty="0" smtClean="0"/>
              <a:t>South Carolina Supreme Court Justices</a:t>
            </a:r>
            <a:br>
              <a:rPr lang="en-US" dirty="0" smtClean="0"/>
            </a:b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76399" y="2835728"/>
            <a:ext cx="6248399" cy="4044043"/>
          </a:xfrm>
          <a:prstGeom prst="rect">
            <a:avLst/>
          </a:prstGeom>
        </p:spPr>
      </p:pic>
    </p:spTree>
    <p:extLst>
      <p:ext uri="{BB962C8B-B14F-4D97-AF65-F5344CB8AC3E}">
        <p14:creationId xmlns:p14="http://schemas.microsoft.com/office/powerpoint/2010/main" xmlns="" val="4200334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3200"/>
            <a:ext cx="8305800" cy="3505200"/>
          </a:xfrm>
        </p:spPr>
        <p:txBody>
          <a:bodyPr>
            <a:normAutofit fontScale="90000"/>
          </a:bodyPr>
          <a:lstStyle/>
          <a:p>
            <a:r>
              <a:rPr lang="en-US" dirty="0"/>
              <a:t>Small Groups Case Analysis and </a:t>
            </a:r>
            <a:r>
              <a:rPr lang="en-US" dirty="0" smtClean="0"/>
              <a:t>Discussion</a:t>
            </a:r>
            <a:br>
              <a:rPr lang="en-US" dirty="0" smtClean="0"/>
            </a:br>
            <a:r>
              <a:rPr lang="en-US" sz="2800" dirty="0" smtClean="0"/>
              <a:t>Teacher Handout</a:t>
            </a:r>
            <a:br>
              <a:rPr lang="en-US" sz="2800" dirty="0" smtClean="0"/>
            </a:br>
            <a:r>
              <a:rPr lang="en-US" sz="2800" dirty="0" smtClean="0"/>
              <a:t>Groups of three or four</a:t>
            </a:r>
            <a:r>
              <a:rPr lang="en-US" dirty="0" smtClean="0"/>
              <a:t/>
            </a:r>
            <a:br>
              <a:rPr lang="en-US" dirty="0" smtClean="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xmlns="" val="217691701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marL="0" indent="0">
              <a:buNone/>
            </a:pPr>
            <a:r>
              <a:rPr lang="en-US" sz="5000" dirty="0"/>
              <a:t>Whole Class Supreme Court </a:t>
            </a:r>
            <a:r>
              <a:rPr lang="en-US" sz="5000" dirty="0" smtClean="0"/>
              <a:t>Analysis</a:t>
            </a:r>
          </a:p>
          <a:p>
            <a:pPr marL="0" indent="0">
              <a:buNone/>
            </a:pPr>
            <a:r>
              <a:rPr lang="en-US" sz="5000" dirty="0" err="1" smtClean="0"/>
              <a:t>Mapp</a:t>
            </a:r>
            <a:r>
              <a:rPr lang="en-US" sz="5000" dirty="0" smtClean="0"/>
              <a:t> </a:t>
            </a:r>
            <a:r>
              <a:rPr lang="en-US" sz="5000" dirty="0"/>
              <a:t>v. </a:t>
            </a:r>
            <a:r>
              <a:rPr lang="en-US" sz="5000" dirty="0" smtClean="0"/>
              <a:t>Ohio</a:t>
            </a:r>
          </a:p>
          <a:p>
            <a:pPr marL="0" indent="0">
              <a:buNone/>
            </a:pPr>
            <a:endParaRPr lang="en-US" sz="5000" dirty="0"/>
          </a:p>
          <a:p>
            <a:pPr marL="0" indent="0">
              <a:buNone/>
            </a:pPr>
            <a:endParaRPr lang="en-US" sz="5000" dirty="0" smtClean="0"/>
          </a:p>
          <a:p>
            <a:pPr marL="0" indent="0">
              <a:buNone/>
            </a:pPr>
            <a:endParaRPr lang="en-US" sz="50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895600" y="3733800"/>
            <a:ext cx="3352799" cy="2133600"/>
          </a:xfrm>
          <a:prstGeom prst="rect">
            <a:avLst/>
          </a:prstGeom>
        </p:spPr>
      </p:pic>
    </p:spTree>
    <p:extLst>
      <p:ext uri="{BB962C8B-B14F-4D97-AF65-F5344CB8AC3E}">
        <p14:creationId xmlns:p14="http://schemas.microsoft.com/office/powerpoint/2010/main" xmlns="" val="305248116"/>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buNone/>
            </a:pPr>
            <a:r>
              <a:rPr lang="en-US" sz="4800" dirty="0" smtClean="0"/>
              <a:t>Follow Up Reflection Activity</a:t>
            </a:r>
            <a:endParaRPr lang="en-US" sz="4800" dirty="0"/>
          </a:p>
        </p:txBody>
      </p:sp>
    </p:spTree>
    <p:extLst>
      <p:ext uri="{BB962C8B-B14F-4D97-AF65-F5344CB8AC3E}">
        <p14:creationId xmlns:p14="http://schemas.microsoft.com/office/powerpoint/2010/main" xmlns="" val="2033405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t>Todays Routine</a:t>
            </a:r>
            <a:br>
              <a:rPr lang="en-US" dirty="0" smtClean="0"/>
            </a:br>
            <a:endParaRPr lang="en-US" dirty="0"/>
          </a:p>
        </p:txBody>
      </p:sp>
      <p:sp>
        <p:nvSpPr>
          <p:cNvPr id="5" name="Content Placeholder 4"/>
          <p:cNvSpPr>
            <a:spLocks noGrp="1"/>
          </p:cNvSpPr>
          <p:nvPr>
            <p:ph idx="1"/>
          </p:nvPr>
        </p:nvSpPr>
        <p:spPr/>
        <p:txBody>
          <a:bodyPr/>
          <a:lstStyle/>
          <a:p>
            <a:r>
              <a:rPr lang="en-US" dirty="0" smtClean="0"/>
              <a:t>Self Assessment</a:t>
            </a:r>
          </a:p>
          <a:p>
            <a:r>
              <a:rPr lang="en-US" dirty="0" smtClean="0"/>
              <a:t>Guided notes</a:t>
            </a:r>
          </a:p>
          <a:p>
            <a:r>
              <a:rPr lang="en-US" dirty="0" smtClean="0"/>
              <a:t>Small Groups Case Analysis and Discussion</a:t>
            </a:r>
          </a:p>
          <a:p>
            <a:r>
              <a:rPr lang="en-US" dirty="0" smtClean="0"/>
              <a:t>Whole Class Case Analysis</a:t>
            </a:r>
          </a:p>
          <a:p>
            <a:r>
              <a:rPr lang="en-US" dirty="0" smtClean="0"/>
              <a:t>Follow up Reflection</a:t>
            </a:r>
          </a:p>
          <a:p>
            <a:endParaRPr lang="en-US" dirty="0" smtClean="0"/>
          </a:p>
          <a:p>
            <a:endParaRPr lang="en-US" dirty="0"/>
          </a:p>
        </p:txBody>
      </p:sp>
    </p:spTree>
    <p:extLst>
      <p:ext uri="{BB962C8B-B14F-4D97-AF65-F5344CB8AC3E}">
        <p14:creationId xmlns:p14="http://schemas.microsoft.com/office/powerpoint/2010/main" xmlns="" val="3694675317"/>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819400"/>
          </a:xfrm>
        </p:spPr>
        <p:txBody>
          <a:bodyPr>
            <a:normAutofit fontScale="90000"/>
          </a:bodyPr>
          <a:lstStyle/>
          <a:p>
            <a:r>
              <a:rPr lang="en-US" dirty="0" err="1" smtClean="0"/>
              <a:t>Remember:For</a:t>
            </a:r>
            <a:r>
              <a:rPr lang="en-US" dirty="0" smtClean="0"/>
              <a:t> </a:t>
            </a:r>
            <a:r>
              <a:rPr lang="en-US" dirty="0" smtClean="0"/>
              <a:t>Every Action </a:t>
            </a:r>
            <a:br>
              <a:rPr lang="en-US" dirty="0" smtClean="0"/>
            </a:br>
            <a:r>
              <a:rPr lang="en-US" dirty="0" smtClean="0"/>
              <a:t>there is a</a:t>
            </a:r>
            <a:br>
              <a:rPr lang="en-US" dirty="0" smtClean="0"/>
            </a:br>
            <a:r>
              <a:rPr lang="en-US" dirty="0" smtClean="0"/>
              <a:t>Reaction</a:t>
            </a:r>
            <a:endParaRPr lang="en-US" dirty="0"/>
          </a:p>
        </p:txBody>
      </p:sp>
      <p:pic>
        <p:nvPicPr>
          <p:cNvPr id="1026" name="Picture 2" descr="C:\Users\Emily\AppData\Local\Microsoft\Windows\Temporary Internet Files\Content.IE5\VIQDR50Q\MC900434841[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72200" y="3657600"/>
            <a:ext cx="2285714" cy="2285714"/>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Emily\AppData\Local\Microsoft\Windows\Temporary Internet Files\Content.IE5\LBRXOSQA\MC900016989[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19200" y="4572000"/>
            <a:ext cx="1028700" cy="118841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ight Arrow 3"/>
          <p:cNvSpPr/>
          <p:nvPr/>
        </p:nvSpPr>
        <p:spPr>
          <a:xfrm>
            <a:off x="3048000" y="4798780"/>
            <a:ext cx="2667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50394265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 calcmode="lin" valueType="num">
                                      <p:cBhvr additive="base">
                                        <p:cTn id="12" dur="500" fill="hold"/>
                                        <p:tgtEl>
                                          <p:spTgt spid="1027"/>
                                        </p:tgtEl>
                                        <p:attrNameLst>
                                          <p:attrName>ppt_x</p:attrName>
                                        </p:attrNameLst>
                                      </p:cBhvr>
                                      <p:tavLst>
                                        <p:tav tm="0">
                                          <p:val>
                                            <p:strVal val="#ppt_x"/>
                                          </p:val>
                                        </p:tav>
                                        <p:tav tm="100000">
                                          <p:val>
                                            <p:strVal val="#ppt_x"/>
                                          </p:val>
                                        </p:tav>
                                      </p:tavLst>
                                    </p:anim>
                                    <p:anim calcmode="lin" valueType="num">
                                      <p:cBhvr additive="base">
                                        <p:cTn id="13"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2" presetClass="entr" presetSubtype="0"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Scale>
                                      <p:cBhvr>
                                        <p:cTn id="24" dur="1000" decel="50000" fill="hold">
                                          <p:stCondLst>
                                            <p:cond delay="0"/>
                                          </p:stCondLst>
                                        </p:cTn>
                                        <p:tgtEl>
                                          <p:spTgt spid="10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1026"/>
                                        </p:tgtEl>
                                        <p:attrNameLst>
                                          <p:attrName>ppt_x</p:attrName>
                                          <p:attrName>ppt_y</p:attrName>
                                        </p:attrNameLst>
                                      </p:cBhvr>
                                    </p:animMotion>
                                    <p:animEffect transition="in" filter="fade">
                                      <p:cBhvr>
                                        <p:cTn id="26"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baseline="30000" dirty="0" smtClean="0"/>
              <a:t>th</a:t>
            </a:r>
            <a:r>
              <a:rPr lang="en-US" dirty="0" smtClean="0"/>
              <a:t> Amendment</a:t>
            </a:r>
            <a:endParaRPr lang="en-US" dirty="0"/>
          </a:p>
        </p:txBody>
      </p:sp>
      <p:sp>
        <p:nvSpPr>
          <p:cNvPr id="3" name="Content Placeholder 2"/>
          <p:cNvSpPr>
            <a:spLocks noGrp="1"/>
          </p:cNvSpPr>
          <p:nvPr>
            <p:ph idx="1"/>
          </p:nvPr>
        </p:nvSpPr>
        <p:spPr>
          <a:xfrm>
            <a:off x="457200" y="1828800"/>
            <a:ext cx="8229600" cy="2941320"/>
          </a:xfrm>
        </p:spPr>
        <p:txBody>
          <a:bodyPr/>
          <a:lstStyle/>
          <a:p>
            <a:r>
              <a:rPr lang="en-US" dirty="0" smtClean="0"/>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endParaRPr lang="en-US" dirty="0"/>
          </a:p>
        </p:txBody>
      </p:sp>
      <p:pic>
        <p:nvPicPr>
          <p:cNvPr id="1027" name="Picture 3" descr="C:\Documents and Settings\Administrator\Local Settings\Temporary Internet Files\Content.IE5\E7UTK391\MC900336212[1].wmf"/>
          <p:cNvPicPr>
            <a:picLocks noChangeAspect="1" noChangeArrowheads="1"/>
          </p:cNvPicPr>
          <p:nvPr/>
        </p:nvPicPr>
        <p:blipFill>
          <a:blip r:embed="rId2" cstate="print"/>
          <a:srcRect/>
          <a:stretch>
            <a:fillRect/>
          </a:stretch>
        </p:blipFill>
        <p:spPr bwMode="auto">
          <a:xfrm>
            <a:off x="4572000" y="4399984"/>
            <a:ext cx="3612333" cy="245801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r>
              <a:rPr lang="en-US" baseline="30000" dirty="0" smtClean="0"/>
              <a:t>th</a:t>
            </a:r>
            <a:r>
              <a:rPr lang="en-US" dirty="0" smtClean="0"/>
              <a:t> Amendment</a:t>
            </a:r>
            <a:endParaRPr lang="en-US" dirty="0"/>
          </a:p>
        </p:txBody>
      </p:sp>
      <p:sp>
        <p:nvSpPr>
          <p:cNvPr id="3" name="Content Placeholder 2"/>
          <p:cNvSpPr>
            <a:spLocks noGrp="1"/>
          </p:cNvSpPr>
          <p:nvPr>
            <p:ph idx="1"/>
          </p:nvPr>
        </p:nvSpPr>
        <p:spPr/>
        <p:txBody>
          <a:bodyPr>
            <a:normAutofit lnSpcReduction="10000"/>
          </a:bodyPr>
          <a:lstStyle/>
          <a:p>
            <a:r>
              <a:rPr lang="en-US" dirty="0" smtClean="0"/>
              <a:t>No person shall be held to answer for a capital, or otherwise infamous crime, unless on a presentment or indictment of a Grand Jury, except in cases arising in the land or naval forces, or in the Militia, when in actual service in time of War or public danger; nor shall any person be subject for the same offence to be twice put in jeopardy of life or limb; nor shall be compelled in any criminal case to be a witness against himself, nor be deprived of life, liberty, or property, without due process of law; nor shall private property be taken for public use, without just compensation.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r>
              <a:rPr lang="en-US" baseline="30000" dirty="0" smtClean="0"/>
              <a:t>th</a:t>
            </a:r>
            <a:r>
              <a:rPr lang="en-US" dirty="0" smtClean="0"/>
              <a:t> Amendment</a:t>
            </a:r>
            <a:endParaRPr lang="en-US" dirty="0"/>
          </a:p>
        </p:txBody>
      </p:sp>
      <p:sp>
        <p:nvSpPr>
          <p:cNvPr id="3" name="Content Placeholder 2"/>
          <p:cNvSpPr>
            <a:spLocks noGrp="1"/>
          </p:cNvSpPr>
          <p:nvPr>
            <p:ph idx="1"/>
          </p:nvPr>
        </p:nvSpPr>
        <p:spPr/>
        <p:txBody>
          <a:bodyPr/>
          <a:lstStyle/>
          <a:p>
            <a:r>
              <a:rPr lang="en-US" dirty="0" smtClean="0"/>
              <a:t>In all criminal prosecutions, the accused shall enjoy the right to a speedy and public trial, by an impartial jury of the State and district wherein the crime shall have been committed, which district shall have been previously ascertained by law, and to be informed of the nature and cause of the accusation; to be confronted with the witnesses against him; to have compulsory process for obtaining witnesses in his favor, and to have the Assistance of Counsel for his </a:t>
            </a:r>
            <a:r>
              <a:rPr lang="en-US" dirty="0" err="1" smtClean="0"/>
              <a:t>defence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Process Clause</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latin typeface="Old English Text MT" pitchFamily="66" charset="0"/>
            </a:endParaRPr>
          </a:p>
          <a:p>
            <a:pPr marL="0" indent="0" algn="ctr">
              <a:buNone/>
            </a:pPr>
            <a:r>
              <a:rPr lang="en-US" dirty="0" smtClean="0">
                <a:latin typeface="Old English Text MT" pitchFamily="66" charset="0"/>
              </a:rPr>
              <a:t>Amendment XIV</a:t>
            </a:r>
            <a:endParaRPr lang="en-US" dirty="0">
              <a:latin typeface="Old English Text MT" pitchFamily="66" charset="0"/>
            </a:endParaRPr>
          </a:p>
          <a:p>
            <a:pPr marL="0" indent="0">
              <a:buNone/>
            </a:pPr>
            <a:r>
              <a:rPr lang="en-US" dirty="0" smtClean="0">
                <a:latin typeface="Old English Text MT" pitchFamily="66" charset="0"/>
              </a:rPr>
              <a:t>…No State shall make or enforce any law which shall abridge the privileges or immunities of citizens of the United States; nor shall any State deprive any person of life, liberty, or property, without </a:t>
            </a:r>
            <a:r>
              <a:rPr lang="en-US" dirty="0" smtClean="0">
                <a:solidFill>
                  <a:srgbClr val="FF0000"/>
                </a:solidFill>
                <a:latin typeface="Old English Text MT" pitchFamily="66" charset="0"/>
              </a:rPr>
              <a:t>due process of law</a:t>
            </a:r>
            <a:r>
              <a:rPr lang="en-US" dirty="0" smtClean="0">
                <a:latin typeface="Old English Text MT" pitchFamily="66" charset="0"/>
              </a:rPr>
              <a:t>; nor deny to any person within its jurisdiction the equal protection of the laws. </a:t>
            </a:r>
            <a:endParaRPr lang="en-US" dirty="0">
              <a:latin typeface="Old English Text MT" pitchFamily="66" charset="0"/>
            </a:endParaRPr>
          </a:p>
        </p:txBody>
      </p:sp>
    </p:spTree>
    <p:extLst>
      <p:ext uri="{BB962C8B-B14F-4D97-AF65-F5344CB8AC3E}">
        <p14:creationId xmlns:p14="http://schemas.microsoft.com/office/powerpoint/2010/main" xmlns="" val="2682763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Steps In Due Process</a:t>
            </a:r>
            <a:endParaRPr lang="en-US" dirty="0"/>
          </a:p>
        </p:txBody>
      </p:sp>
      <p:sp>
        <p:nvSpPr>
          <p:cNvPr id="3" name="Content Placeholder 2"/>
          <p:cNvSpPr>
            <a:spLocks noGrp="1"/>
          </p:cNvSpPr>
          <p:nvPr>
            <p:ph sz="half" idx="1"/>
          </p:nvPr>
        </p:nvSpPr>
        <p:spPr>
          <a:xfrm>
            <a:off x="381000" y="1981200"/>
            <a:ext cx="4038600" cy="4525963"/>
          </a:xfrm>
        </p:spPr>
        <p:txBody>
          <a:bodyPr>
            <a:normAutofit/>
          </a:bodyPr>
          <a:lstStyle/>
          <a:p>
            <a:r>
              <a:rPr lang="en-US" dirty="0" smtClean="0"/>
              <a:t>Reasonable  </a:t>
            </a:r>
            <a:r>
              <a:rPr lang="en-US" dirty="0" smtClean="0"/>
              <a:t>Suspicion</a:t>
            </a:r>
          </a:p>
          <a:p>
            <a:r>
              <a:rPr lang="en-US" dirty="0" smtClean="0"/>
              <a:t>Probable Cause</a:t>
            </a:r>
          </a:p>
          <a:p>
            <a:r>
              <a:rPr lang="en-US" dirty="0" smtClean="0"/>
              <a:t>Arrest</a:t>
            </a:r>
          </a:p>
          <a:p>
            <a:pPr marL="914400" lvl="1" indent="-457200"/>
            <a:endParaRPr lang="en-US" dirty="0" smtClean="0"/>
          </a:p>
          <a:p>
            <a:pPr lvl="1"/>
            <a:endParaRPr lang="en-US" dirty="0" smtClean="0"/>
          </a:p>
          <a:p>
            <a:endParaRPr lang="en-US" dirty="0"/>
          </a:p>
        </p:txBody>
      </p:sp>
      <p:sp>
        <p:nvSpPr>
          <p:cNvPr id="5" name="Content Placeholder 4"/>
          <p:cNvSpPr>
            <a:spLocks noGrp="1"/>
          </p:cNvSpPr>
          <p:nvPr>
            <p:ph sz="half" idx="2"/>
          </p:nvPr>
        </p:nvSpPr>
        <p:spPr/>
        <p:txBody>
          <a:bodyPr>
            <a:normAutofit/>
          </a:bodyPr>
          <a:lstStyle/>
          <a:p>
            <a:r>
              <a:rPr lang="en-US" dirty="0" smtClean="0"/>
              <a:t>Booking</a:t>
            </a:r>
          </a:p>
          <a:p>
            <a:pPr lvl="1"/>
            <a:r>
              <a:rPr lang="en-US" dirty="0" smtClean="0"/>
              <a:t>Finger print</a:t>
            </a:r>
          </a:p>
          <a:p>
            <a:pPr lvl="1"/>
            <a:r>
              <a:rPr lang="en-US" dirty="0" smtClean="0"/>
              <a:t>Photo</a:t>
            </a:r>
          </a:p>
          <a:p>
            <a:pPr lvl="1"/>
            <a:r>
              <a:rPr lang="en-US" dirty="0" smtClean="0"/>
              <a:t>Possible DNA</a:t>
            </a:r>
          </a:p>
          <a:p>
            <a:pPr marL="514350" indent="-457200"/>
            <a:r>
              <a:rPr lang="en-US" dirty="0" smtClean="0"/>
              <a:t>Arraignment</a:t>
            </a:r>
          </a:p>
          <a:p>
            <a:pPr marL="914400" lvl="1" indent="-457200"/>
            <a:r>
              <a:rPr lang="en-US" dirty="0" smtClean="0"/>
              <a:t>Guilty</a:t>
            </a:r>
          </a:p>
          <a:p>
            <a:pPr marL="914400" lvl="1" indent="-457200"/>
            <a:r>
              <a:rPr lang="en-US" dirty="0" smtClean="0"/>
              <a:t>Not Guilty</a:t>
            </a:r>
          </a:p>
          <a:p>
            <a:pPr marL="914400" lvl="1" indent="-457200"/>
            <a:r>
              <a:rPr lang="en-US" dirty="0" smtClean="0"/>
              <a:t>No Contest</a:t>
            </a:r>
          </a:p>
          <a:p>
            <a:endParaRPr lang="en-US" dirty="0"/>
          </a:p>
        </p:txBody>
      </p:sp>
      <p:pic>
        <p:nvPicPr>
          <p:cNvPr id="2050" name="Picture 2" descr="C:\Users\Emily\AppData\Local\Microsoft\Windows\Temporary Internet Files\Content.IE5\6B4QYHJY\MP90020220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4114800"/>
            <a:ext cx="2514600" cy="1828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394534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Court </a:t>
            </a:r>
            <a:r>
              <a:rPr lang="en-US" dirty="0"/>
              <a:t>D</a:t>
            </a:r>
            <a:r>
              <a:rPr lang="en-US" dirty="0" smtClean="0"/>
              <a:t>o I Go To?</a:t>
            </a:r>
            <a:endParaRPr lang="en-US" dirty="0"/>
          </a:p>
        </p:txBody>
      </p:sp>
      <p:sp>
        <p:nvSpPr>
          <p:cNvPr id="3" name="Content Placeholder 2"/>
          <p:cNvSpPr>
            <a:spLocks noGrp="1"/>
          </p:cNvSpPr>
          <p:nvPr>
            <p:ph sz="half" idx="1"/>
          </p:nvPr>
        </p:nvSpPr>
        <p:spPr/>
        <p:txBody>
          <a:bodyPr/>
          <a:lstStyle/>
          <a:p>
            <a:r>
              <a:rPr lang="en-US" dirty="0" smtClean="0"/>
              <a:t>Magistrate </a:t>
            </a:r>
          </a:p>
          <a:p>
            <a:pPr lvl="1"/>
            <a:r>
              <a:rPr lang="en-US" dirty="0" smtClean="0"/>
              <a:t>30 days up to 1 year</a:t>
            </a:r>
          </a:p>
          <a:p>
            <a:pPr lvl="1"/>
            <a:r>
              <a:rPr lang="en-US" dirty="0" smtClean="0"/>
              <a:t>Jail</a:t>
            </a:r>
          </a:p>
          <a:p>
            <a:pPr lvl="1"/>
            <a:r>
              <a:rPr lang="en-US" dirty="0" smtClean="0"/>
              <a:t>Misdemeanors</a:t>
            </a:r>
          </a:p>
          <a:p>
            <a:pPr lvl="2"/>
            <a:r>
              <a:rPr lang="en-US" dirty="0" smtClean="0"/>
              <a:t>Three classes </a:t>
            </a:r>
          </a:p>
          <a:p>
            <a:pPr lvl="1"/>
            <a:endParaRPr lang="en-US" dirty="0"/>
          </a:p>
        </p:txBody>
      </p:sp>
      <p:sp>
        <p:nvSpPr>
          <p:cNvPr id="4" name="Content Placeholder 3"/>
          <p:cNvSpPr>
            <a:spLocks noGrp="1"/>
          </p:cNvSpPr>
          <p:nvPr>
            <p:ph sz="half" idx="2"/>
          </p:nvPr>
        </p:nvSpPr>
        <p:spPr/>
        <p:txBody>
          <a:bodyPr/>
          <a:lstStyle/>
          <a:p>
            <a:r>
              <a:rPr lang="en-US" dirty="0" smtClean="0"/>
              <a:t>Circuit Court</a:t>
            </a:r>
          </a:p>
          <a:p>
            <a:pPr lvl="1"/>
            <a:r>
              <a:rPr lang="en-US" dirty="0" smtClean="0"/>
              <a:t>1 year or more</a:t>
            </a:r>
          </a:p>
          <a:p>
            <a:pPr lvl="1"/>
            <a:r>
              <a:rPr lang="en-US" dirty="0" smtClean="0"/>
              <a:t>Prison</a:t>
            </a:r>
          </a:p>
          <a:p>
            <a:pPr lvl="1"/>
            <a:r>
              <a:rPr lang="en-US" dirty="0" smtClean="0"/>
              <a:t>Felonies</a:t>
            </a:r>
          </a:p>
          <a:p>
            <a:pPr lvl="2"/>
            <a:r>
              <a:rPr lang="en-US" dirty="0" smtClean="0"/>
              <a:t>Six classes</a:t>
            </a:r>
          </a:p>
          <a:p>
            <a:pPr lvl="1"/>
            <a:endParaRPr lang="en-US" dirty="0" smtClean="0"/>
          </a:p>
          <a:p>
            <a:pPr lvl="1"/>
            <a:endParaRPr lang="en-US" dirty="0"/>
          </a:p>
        </p:txBody>
      </p:sp>
      <p:pic>
        <p:nvPicPr>
          <p:cNvPr id="3074" name="Picture 2" descr="C:\Users\Emily\AppData\Local\Microsoft\Windows\Temporary Internet Files\Content.IE5\6B4QYHJY\MC900292576[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71800" y="4191000"/>
            <a:ext cx="2971799"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38522578"/>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TotalTime>
  <Words>545</Words>
  <Application>Microsoft Office PowerPoint</Application>
  <PresentationFormat>On-screen Show (4:3)</PresentationFormat>
  <Paragraphs>86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“Hey That’s Not Fair!” Where is my Due Process</vt:lpstr>
      <vt:lpstr>Todays Routine </vt:lpstr>
      <vt:lpstr>Remember:For Every Action  there is a Reaction</vt:lpstr>
      <vt:lpstr>4th Amendment</vt:lpstr>
      <vt:lpstr>5th Amendment</vt:lpstr>
      <vt:lpstr>6th Amendment</vt:lpstr>
      <vt:lpstr>Due Process Clause</vt:lpstr>
      <vt:lpstr>Steps In Due Process</vt:lpstr>
      <vt:lpstr>Which Court Do I Go To?</vt:lpstr>
      <vt:lpstr>SC Court Statistics </vt:lpstr>
      <vt:lpstr>Court of Appeals </vt:lpstr>
      <vt:lpstr>South Carolina Supreme Court</vt:lpstr>
      <vt:lpstr>South Carolina Supreme Court Justices </vt:lpstr>
      <vt:lpstr>Small Groups Case Analysis and Discussion Teacher Handout Groups of three or four   </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Hey that is Not Fair Where is my Due Process</dc:title>
  <dc:creator>Emily</dc:creator>
  <cp:lastModifiedBy> </cp:lastModifiedBy>
  <cp:revision>41</cp:revision>
  <dcterms:created xsi:type="dcterms:W3CDTF">2011-06-21T18:30:13Z</dcterms:created>
  <dcterms:modified xsi:type="dcterms:W3CDTF">2011-06-22T16:12:45Z</dcterms:modified>
</cp:coreProperties>
</file>