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9" r:id="rId1"/>
  </p:sldMasterIdLst>
  <p:notesMasterIdLst>
    <p:notesMasterId r:id="rId42"/>
  </p:notesMasterIdLst>
  <p:handoutMasterIdLst>
    <p:handoutMasterId r:id="rId43"/>
  </p:handoutMasterIdLst>
  <p:sldIdLst>
    <p:sldId id="297" r:id="rId2"/>
    <p:sldId id="279" r:id="rId3"/>
    <p:sldId id="280" r:id="rId4"/>
    <p:sldId id="296" r:id="rId5"/>
    <p:sldId id="295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328" r:id="rId19"/>
    <p:sldId id="327" r:id="rId20"/>
    <p:sldId id="293" r:id="rId21"/>
    <p:sldId id="256" r:id="rId22"/>
    <p:sldId id="264" r:id="rId23"/>
    <p:sldId id="257" r:id="rId24"/>
    <p:sldId id="262" r:id="rId25"/>
    <p:sldId id="258" r:id="rId26"/>
    <p:sldId id="259" r:id="rId27"/>
    <p:sldId id="263" r:id="rId28"/>
    <p:sldId id="260" r:id="rId29"/>
    <p:sldId id="261" r:id="rId30"/>
    <p:sldId id="265" r:id="rId31"/>
    <p:sldId id="266" r:id="rId32"/>
    <p:sldId id="267" r:id="rId33"/>
    <p:sldId id="268" r:id="rId34"/>
    <p:sldId id="276" r:id="rId35"/>
    <p:sldId id="278" r:id="rId36"/>
    <p:sldId id="270" r:id="rId37"/>
    <p:sldId id="271" r:id="rId38"/>
    <p:sldId id="272" r:id="rId39"/>
    <p:sldId id="269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848" autoAdjust="0"/>
  </p:normalViewPr>
  <p:slideViewPr>
    <p:cSldViewPr>
      <p:cViewPr varScale="1">
        <p:scale>
          <a:sx n="113" d="100"/>
          <a:sy n="113" d="100"/>
        </p:scale>
        <p:origin x="21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F0F92-5933-481F-9340-4E87B01365FA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BFD13F6-B2E2-4F32-82F2-38EF0BB4E9A1}">
      <dgm:prSet/>
      <dgm:spPr/>
      <dgm:t>
        <a:bodyPr/>
        <a:lstStyle/>
        <a:p>
          <a:r>
            <a:rPr lang="en-US"/>
            <a:t>Landlord terminates the lease, but tenant remains in possession</a:t>
          </a:r>
        </a:p>
      </dgm:t>
    </dgm:pt>
    <dgm:pt modelId="{FD6F3916-21F2-4EDA-AC86-8BECCC7554C2}" type="parTrans" cxnId="{503F4E62-E710-4719-9018-4C31C3503744}">
      <dgm:prSet/>
      <dgm:spPr/>
      <dgm:t>
        <a:bodyPr/>
        <a:lstStyle/>
        <a:p>
          <a:endParaRPr lang="en-US"/>
        </a:p>
      </dgm:t>
    </dgm:pt>
    <dgm:pt modelId="{055FF24C-B2DB-41EB-839E-1C895AB060BF}" type="sibTrans" cxnId="{503F4E62-E710-4719-9018-4C31C350374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B32D8B6-2237-4051-B31D-2A546B121F5E}">
      <dgm:prSet/>
      <dgm:spPr/>
      <dgm:t>
        <a:bodyPr/>
        <a:lstStyle/>
        <a:p>
          <a:r>
            <a:rPr lang="en-US"/>
            <a:t>Landlord may file an action to eject the tenant</a:t>
          </a:r>
        </a:p>
      </dgm:t>
    </dgm:pt>
    <dgm:pt modelId="{391EF26F-3CD9-42A5-9DF3-7E77B5A4FA12}" type="parTrans" cxnId="{AF339DBE-6CE9-4664-A6FE-D02A74353567}">
      <dgm:prSet/>
      <dgm:spPr/>
      <dgm:t>
        <a:bodyPr/>
        <a:lstStyle/>
        <a:p>
          <a:endParaRPr lang="en-US"/>
        </a:p>
      </dgm:t>
    </dgm:pt>
    <dgm:pt modelId="{BA6B0C47-87BC-43C1-BC57-96C687F57CE5}" type="sibTrans" cxnId="{AF339DBE-6CE9-4664-A6FE-D02A7435356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C2BBD98-09D0-48B2-BF57-C0A8754D4F69}" type="pres">
      <dgm:prSet presAssocID="{2E4F0F92-5933-481F-9340-4E87B01365FA}" presName="Name0" presStyleCnt="0">
        <dgm:presLayoutVars>
          <dgm:animLvl val="lvl"/>
          <dgm:resizeHandles val="exact"/>
        </dgm:presLayoutVars>
      </dgm:prSet>
      <dgm:spPr/>
    </dgm:pt>
    <dgm:pt modelId="{9F721B75-F3BD-4DF6-AEC7-5C36A1C4DCDC}" type="pres">
      <dgm:prSet presAssocID="{7BFD13F6-B2E2-4F32-82F2-38EF0BB4E9A1}" presName="compositeNode" presStyleCnt="0">
        <dgm:presLayoutVars>
          <dgm:bulletEnabled val="1"/>
        </dgm:presLayoutVars>
      </dgm:prSet>
      <dgm:spPr/>
    </dgm:pt>
    <dgm:pt modelId="{0BACB399-F1D9-41B6-AC35-B2A47049BAB5}" type="pres">
      <dgm:prSet presAssocID="{7BFD13F6-B2E2-4F32-82F2-38EF0BB4E9A1}" presName="bgRect" presStyleLbl="bgAccFollowNode1" presStyleIdx="0" presStyleCnt="2"/>
      <dgm:spPr/>
    </dgm:pt>
    <dgm:pt modelId="{BF703FB6-F015-419C-A170-E4B4EE728D1B}" type="pres">
      <dgm:prSet presAssocID="{055FF24C-B2DB-41EB-839E-1C895AB060BF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DAC088A6-4E95-40A5-9049-F8E6C759038A}" type="pres">
      <dgm:prSet presAssocID="{7BFD13F6-B2E2-4F32-82F2-38EF0BB4E9A1}" presName="bottomLine" presStyleLbl="alignNode1" presStyleIdx="1" presStyleCnt="4">
        <dgm:presLayoutVars/>
      </dgm:prSet>
      <dgm:spPr/>
    </dgm:pt>
    <dgm:pt modelId="{38D98CC2-8C78-4C3F-A72A-DFC0B6BE6603}" type="pres">
      <dgm:prSet presAssocID="{7BFD13F6-B2E2-4F32-82F2-38EF0BB4E9A1}" presName="nodeText" presStyleLbl="bgAccFollowNode1" presStyleIdx="0" presStyleCnt="2">
        <dgm:presLayoutVars>
          <dgm:bulletEnabled val="1"/>
        </dgm:presLayoutVars>
      </dgm:prSet>
      <dgm:spPr/>
    </dgm:pt>
    <dgm:pt modelId="{3871A225-CECA-44AD-BC2B-9A900EDBD06E}" type="pres">
      <dgm:prSet presAssocID="{055FF24C-B2DB-41EB-839E-1C895AB060BF}" presName="sibTrans" presStyleCnt="0"/>
      <dgm:spPr/>
    </dgm:pt>
    <dgm:pt modelId="{18BFBDDA-6851-47BD-9BA6-D194BF88655D}" type="pres">
      <dgm:prSet presAssocID="{AB32D8B6-2237-4051-B31D-2A546B121F5E}" presName="compositeNode" presStyleCnt="0">
        <dgm:presLayoutVars>
          <dgm:bulletEnabled val="1"/>
        </dgm:presLayoutVars>
      </dgm:prSet>
      <dgm:spPr/>
    </dgm:pt>
    <dgm:pt modelId="{3F81A543-1076-4521-BB56-99BCEE507609}" type="pres">
      <dgm:prSet presAssocID="{AB32D8B6-2237-4051-B31D-2A546B121F5E}" presName="bgRect" presStyleLbl="bgAccFollowNode1" presStyleIdx="1" presStyleCnt="2"/>
      <dgm:spPr/>
    </dgm:pt>
    <dgm:pt modelId="{23794CCB-574B-4E92-9C2E-9AC59E7CD278}" type="pres">
      <dgm:prSet presAssocID="{BA6B0C47-87BC-43C1-BC57-96C687F57CE5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C0CFE60C-52E6-4C0A-8005-A0ACB823C8E1}" type="pres">
      <dgm:prSet presAssocID="{AB32D8B6-2237-4051-B31D-2A546B121F5E}" presName="bottomLine" presStyleLbl="alignNode1" presStyleIdx="3" presStyleCnt="4">
        <dgm:presLayoutVars/>
      </dgm:prSet>
      <dgm:spPr/>
    </dgm:pt>
    <dgm:pt modelId="{4FFF7536-1485-43FD-B793-D55CB4248667}" type="pres">
      <dgm:prSet presAssocID="{AB32D8B6-2237-4051-B31D-2A546B121F5E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6C61E30C-5EB8-4F0E-9690-DD5AD6F199FE}" type="presOf" srcId="{7BFD13F6-B2E2-4F32-82F2-38EF0BB4E9A1}" destId="{0BACB399-F1D9-41B6-AC35-B2A47049BAB5}" srcOrd="0" destOrd="0" presId="urn:microsoft.com/office/officeart/2016/7/layout/BasicLinearProcessNumbered"/>
    <dgm:cxn modelId="{CF269240-D1DB-418C-A4A1-E756D089544C}" type="presOf" srcId="{7BFD13F6-B2E2-4F32-82F2-38EF0BB4E9A1}" destId="{38D98CC2-8C78-4C3F-A72A-DFC0B6BE6603}" srcOrd="1" destOrd="0" presId="urn:microsoft.com/office/officeart/2016/7/layout/BasicLinearProcessNumbered"/>
    <dgm:cxn modelId="{7674414F-6D4D-4D9D-A173-4745DEBD87C4}" type="presOf" srcId="{BA6B0C47-87BC-43C1-BC57-96C687F57CE5}" destId="{23794CCB-574B-4E92-9C2E-9AC59E7CD278}" srcOrd="0" destOrd="0" presId="urn:microsoft.com/office/officeart/2016/7/layout/BasicLinearProcessNumbered"/>
    <dgm:cxn modelId="{503F4E62-E710-4719-9018-4C31C3503744}" srcId="{2E4F0F92-5933-481F-9340-4E87B01365FA}" destId="{7BFD13F6-B2E2-4F32-82F2-38EF0BB4E9A1}" srcOrd="0" destOrd="0" parTransId="{FD6F3916-21F2-4EDA-AC86-8BECCC7554C2}" sibTransId="{055FF24C-B2DB-41EB-839E-1C895AB060BF}"/>
    <dgm:cxn modelId="{84B3AA67-19B2-4D13-A6C8-BD1DB73639F6}" type="presOf" srcId="{AB32D8B6-2237-4051-B31D-2A546B121F5E}" destId="{3F81A543-1076-4521-BB56-99BCEE507609}" srcOrd="0" destOrd="0" presId="urn:microsoft.com/office/officeart/2016/7/layout/BasicLinearProcessNumbered"/>
    <dgm:cxn modelId="{3BA8A468-BD75-4B02-9DA1-3232F2E0F355}" type="presOf" srcId="{2E4F0F92-5933-481F-9340-4E87B01365FA}" destId="{FC2BBD98-09D0-48B2-BF57-C0A8754D4F69}" srcOrd="0" destOrd="0" presId="urn:microsoft.com/office/officeart/2016/7/layout/BasicLinearProcessNumbered"/>
    <dgm:cxn modelId="{C10356BD-E999-4518-9501-97513C0AA094}" type="presOf" srcId="{055FF24C-B2DB-41EB-839E-1C895AB060BF}" destId="{BF703FB6-F015-419C-A170-E4B4EE728D1B}" srcOrd="0" destOrd="0" presId="urn:microsoft.com/office/officeart/2016/7/layout/BasicLinearProcessNumbered"/>
    <dgm:cxn modelId="{AAFE5ABD-E684-4C06-8AB8-2908513F6070}" type="presOf" srcId="{AB32D8B6-2237-4051-B31D-2A546B121F5E}" destId="{4FFF7536-1485-43FD-B793-D55CB4248667}" srcOrd="1" destOrd="0" presId="urn:microsoft.com/office/officeart/2016/7/layout/BasicLinearProcessNumbered"/>
    <dgm:cxn modelId="{AF339DBE-6CE9-4664-A6FE-D02A74353567}" srcId="{2E4F0F92-5933-481F-9340-4E87B01365FA}" destId="{AB32D8B6-2237-4051-B31D-2A546B121F5E}" srcOrd="1" destOrd="0" parTransId="{391EF26F-3CD9-42A5-9DF3-7E77B5A4FA12}" sibTransId="{BA6B0C47-87BC-43C1-BC57-96C687F57CE5}"/>
    <dgm:cxn modelId="{5E53C848-35CE-4D05-A143-9B5BCBA56804}" type="presParOf" srcId="{FC2BBD98-09D0-48B2-BF57-C0A8754D4F69}" destId="{9F721B75-F3BD-4DF6-AEC7-5C36A1C4DCDC}" srcOrd="0" destOrd="0" presId="urn:microsoft.com/office/officeart/2016/7/layout/BasicLinearProcessNumbered"/>
    <dgm:cxn modelId="{F264B1E1-6BDD-4C78-BD04-7395644DCD80}" type="presParOf" srcId="{9F721B75-F3BD-4DF6-AEC7-5C36A1C4DCDC}" destId="{0BACB399-F1D9-41B6-AC35-B2A47049BAB5}" srcOrd="0" destOrd="0" presId="urn:microsoft.com/office/officeart/2016/7/layout/BasicLinearProcessNumbered"/>
    <dgm:cxn modelId="{A9E207E2-C5E6-40A1-9E83-65388E645E09}" type="presParOf" srcId="{9F721B75-F3BD-4DF6-AEC7-5C36A1C4DCDC}" destId="{BF703FB6-F015-419C-A170-E4B4EE728D1B}" srcOrd="1" destOrd="0" presId="urn:microsoft.com/office/officeart/2016/7/layout/BasicLinearProcessNumbered"/>
    <dgm:cxn modelId="{552BDC4B-4125-45AA-AFC2-73B5DCCF2D00}" type="presParOf" srcId="{9F721B75-F3BD-4DF6-AEC7-5C36A1C4DCDC}" destId="{DAC088A6-4E95-40A5-9049-F8E6C759038A}" srcOrd="2" destOrd="0" presId="urn:microsoft.com/office/officeart/2016/7/layout/BasicLinearProcessNumbered"/>
    <dgm:cxn modelId="{7BAB9A71-230E-4408-817E-D36815B4B8F2}" type="presParOf" srcId="{9F721B75-F3BD-4DF6-AEC7-5C36A1C4DCDC}" destId="{38D98CC2-8C78-4C3F-A72A-DFC0B6BE6603}" srcOrd="3" destOrd="0" presId="urn:microsoft.com/office/officeart/2016/7/layout/BasicLinearProcessNumbered"/>
    <dgm:cxn modelId="{77F31620-A7C2-4B26-A646-E39F8B881F22}" type="presParOf" srcId="{FC2BBD98-09D0-48B2-BF57-C0A8754D4F69}" destId="{3871A225-CECA-44AD-BC2B-9A900EDBD06E}" srcOrd="1" destOrd="0" presId="urn:microsoft.com/office/officeart/2016/7/layout/BasicLinearProcessNumbered"/>
    <dgm:cxn modelId="{159EE623-9E67-41F6-8F72-FFBF13456254}" type="presParOf" srcId="{FC2BBD98-09D0-48B2-BF57-C0A8754D4F69}" destId="{18BFBDDA-6851-47BD-9BA6-D194BF88655D}" srcOrd="2" destOrd="0" presId="urn:microsoft.com/office/officeart/2016/7/layout/BasicLinearProcessNumbered"/>
    <dgm:cxn modelId="{6EAA0D21-670B-4DBA-BB2E-170364111E1E}" type="presParOf" srcId="{18BFBDDA-6851-47BD-9BA6-D194BF88655D}" destId="{3F81A543-1076-4521-BB56-99BCEE507609}" srcOrd="0" destOrd="0" presId="urn:microsoft.com/office/officeart/2016/7/layout/BasicLinearProcessNumbered"/>
    <dgm:cxn modelId="{0398FDA4-A6D7-4EBF-A24D-6FC2C69A53A5}" type="presParOf" srcId="{18BFBDDA-6851-47BD-9BA6-D194BF88655D}" destId="{23794CCB-574B-4E92-9C2E-9AC59E7CD278}" srcOrd="1" destOrd="0" presId="urn:microsoft.com/office/officeart/2016/7/layout/BasicLinearProcessNumbered"/>
    <dgm:cxn modelId="{61FA1271-C421-4887-AD91-F368DB3B611C}" type="presParOf" srcId="{18BFBDDA-6851-47BD-9BA6-D194BF88655D}" destId="{C0CFE60C-52E6-4C0A-8005-A0ACB823C8E1}" srcOrd="2" destOrd="0" presId="urn:microsoft.com/office/officeart/2016/7/layout/BasicLinearProcessNumbered"/>
    <dgm:cxn modelId="{BCD4F2AC-ABDF-42F4-AFD3-C18F51F52E97}" type="presParOf" srcId="{18BFBDDA-6851-47BD-9BA6-D194BF88655D}" destId="{4FFF7536-1485-43FD-B793-D55CB424866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7AFBA-3947-492C-802C-A79E4BA255FB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D8FBB85-85D7-4F03-AF36-6E2EF5FE8AF5}">
      <dgm:prSet/>
      <dgm:spPr/>
      <dgm:t>
        <a:bodyPr/>
        <a:lstStyle/>
        <a:p>
          <a:r>
            <a:rPr lang="en-US"/>
            <a:t>Failure to pay rent</a:t>
          </a:r>
        </a:p>
      </dgm:t>
    </dgm:pt>
    <dgm:pt modelId="{339EBDEA-424C-4EAE-ADCA-D48CE169CD71}" type="parTrans" cxnId="{5D402818-B1BF-4DCF-89C8-932EE82FDAD5}">
      <dgm:prSet/>
      <dgm:spPr/>
      <dgm:t>
        <a:bodyPr/>
        <a:lstStyle/>
        <a:p>
          <a:endParaRPr lang="en-US"/>
        </a:p>
      </dgm:t>
    </dgm:pt>
    <dgm:pt modelId="{D0BF905E-2F69-4135-80BB-E403E5B9DA97}" type="sibTrans" cxnId="{5D402818-B1BF-4DCF-89C8-932EE82FDAD5}">
      <dgm:prSet/>
      <dgm:spPr/>
      <dgm:t>
        <a:bodyPr/>
        <a:lstStyle/>
        <a:p>
          <a:endParaRPr lang="en-US"/>
        </a:p>
      </dgm:t>
    </dgm:pt>
    <dgm:pt modelId="{30E3DCC3-DE43-4D85-8716-780E4A942209}">
      <dgm:prSet/>
      <dgm:spPr/>
      <dgm:t>
        <a:bodyPr/>
        <a:lstStyle/>
        <a:p>
          <a:r>
            <a:rPr lang="en-US"/>
            <a:t>Violating terms of the lease (materially)</a:t>
          </a:r>
        </a:p>
      </dgm:t>
    </dgm:pt>
    <dgm:pt modelId="{EED413CB-4A32-44BA-AA92-F2AF070C6D4E}" type="parTrans" cxnId="{7805E493-93E7-4B53-942B-6F828CA73F2F}">
      <dgm:prSet/>
      <dgm:spPr/>
      <dgm:t>
        <a:bodyPr/>
        <a:lstStyle/>
        <a:p>
          <a:endParaRPr lang="en-US"/>
        </a:p>
      </dgm:t>
    </dgm:pt>
    <dgm:pt modelId="{8C1652B3-AA86-44C3-88B9-C4F446077D79}" type="sibTrans" cxnId="{7805E493-93E7-4B53-942B-6F828CA73F2F}">
      <dgm:prSet/>
      <dgm:spPr/>
      <dgm:t>
        <a:bodyPr/>
        <a:lstStyle/>
        <a:p>
          <a:endParaRPr lang="en-US"/>
        </a:p>
      </dgm:t>
    </dgm:pt>
    <dgm:pt modelId="{1F0C1C4B-A8B4-452D-B609-A7E014B5D576}">
      <dgm:prSet/>
      <dgm:spPr/>
      <dgm:t>
        <a:bodyPr/>
        <a:lstStyle/>
        <a:p>
          <a:r>
            <a:rPr lang="en-US"/>
            <a:t>The lease term has ended</a:t>
          </a:r>
        </a:p>
      </dgm:t>
    </dgm:pt>
    <dgm:pt modelId="{6A370AEC-16E4-4D13-BF87-364407D37608}" type="parTrans" cxnId="{D0F0F2AB-43E2-4143-A80C-89D5D27D7559}">
      <dgm:prSet/>
      <dgm:spPr/>
      <dgm:t>
        <a:bodyPr/>
        <a:lstStyle/>
        <a:p>
          <a:endParaRPr lang="en-US"/>
        </a:p>
      </dgm:t>
    </dgm:pt>
    <dgm:pt modelId="{FD1A66DD-9A03-4D72-828F-F593C9CFFEFC}" type="sibTrans" cxnId="{D0F0F2AB-43E2-4143-A80C-89D5D27D7559}">
      <dgm:prSet/>
      <dgm:spPr/>
      <dgm:t>
        <a:bodyPr/>
        <a:lstStyle/>
        <a:p>
          <a:endParaRPr lang="en-US"/>
        </a:p>
      </dgm:t>
    </dgm:pt>
    <dgm:pt modelId="{08544DEF-6BDA-469D-A2F1-4C151307D127}" type="pres">
      <dgm:prSet presAssocID="{DCB7AFBA-3947-492C-802C-A79E4BA255FB}" presName="root" presStyleCnt="0">
        <dgm:presLayoutVars>
          <dgm:dir/>
          <dgm:resizeHandles val="exact"/>
        </dgm:presLayoutVars>
      </dgm:prSet>
      <dgm:spPr/>
    </dgm:pt>
    <dgm:pt modelId="{09F2DB9F-C7CF-4846-A31A-FA4D2A35CBF6}" type="pres">
      <dgm:prSet presAssocID="{1D8FBB85-85D7-4F03-AF36-6E2EF5FE8AF5}" presName="compNode" presStyleCnt="0"/>
      <dgm:spPr/>
    </dgm:pt>
    <dgm:pt modelId="{78430B13-9ED3-4EF3-9C08-2724B95B0BDF}" type="pres">
      <dgm:prSet presAssocID="{1D8FBB85-85D7-4F03-AF36-6E2EF5FE8AF5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3D04E63-7286-4B47-9C3C-EBD637535B5C}" type="pres">
      <dgm:prSet presAssocID="{1D8FBB85-85D7-4F03-AF36-6E2EF5FE8AF5}" presName="spaceRect" presStyleCnt="0"/>
      <dgm:spPr/>
    </dgm:pt>
    <dgm:pt modelId="{B64AD11A-4727-4167-9278-F0EDB4D5B80F}" type="pres">
      <dgm:prSet presAssocID="{1D8FBB85-85D7-4F03-AF36-6E2EF5FE8AF5}" presName="textRect" presStyleLbl="revTx" presStyleIdx="0" presStyleCnt="3">
        <dgm:presLayoutVars>
          <dgm:chMax val="1"/>
          <dgm:chPref val="1"/>
        </dgm:presLayoutVars>
      </dgm:prSet>
      <dgm:spPr/>
    </dgm:pt>
    <dgm:pt modelId="{1E799A42-35AA-4D3A-A561-DEA1562B1E60}" type="pres">
      <dgm:prSet presAssocID="{D0BF905E-2F69-4135-80BB-E403E5B9DA97}" presName="sibTrans" presStyleCnt="0"/>
      <dgm:spPr/>
    </dgm:pt>
    <dgm:pt modelId="{2674A510-7B7C-4507-B2E1-7D8596156C97}" type="pres">
      <dgm:prSet presAssocID="{30E3DCC3-DE43-4D85-8716-780E4A942209}" presName="compNode" presStyleCnt="0"/>
      <dgm:spPr/>
    </dgm:pt>
    <dgm:pt modelId="{D1B050A5-0ABF-4789-93A9-C29106BEC18E}" type="pres">
      <dgm:prSet presAssocID="{30E3DCC3-DE43-4D85-8716-780E4A942209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79568077-3F10-4127-BD88-7B8BAB4140E1}" type="pres">
      <dgm:prSet presAssocID="{30E3DCC3-DE43-4D85-8716-780E4A942209}" presName="spaceRect" presStyleCnt="0"/>
      <dgm:spPr/>
    </dgm:pt>
    <dgm:pt modelId="{54E199BC-89ED-4268-94A4-DD9AA6606580}" type="pres">
      <dgm:prSet presAssocID="{30E3DCC3-DE43-4D85-8716-780E4A942209}" presName="textRect" presStyleLbl="revTx" presStyleIdx="1" presStyleCnt="3">
        <dgm:presLayoutVars>
          <dgm:chMax val="1"/>
          <dgm:chPref val="1"/>
        </dgm:presLayoutVars>
      </dgm:prSet>
      <dgm:spPr/>
    </dgm:pt>
    <dgm:pt modelId="{7F1A5F0C-D685-4917-A5E0-93A05CFD1FD4}" type="pres">
      <dgm:prSet presAssocID="{8C1652B3-AA86-44C3-88B9-C4F446077D79}" presName="sibTrans" presStyleCnt="0"/>
      <dgm:spPr/>
    </dgm:pt>
    <dgm:pt modelId="{B340BF96-CD7D-4352-BA46-6299607CAD46}" type="pres">
      <dgm:prSet presAssocID="{1F0C1C4B-A8B4-452D-B609-A7E014B5D576}" presName="compNode" presStyleCnt="0"/>
      <dgm:spPr/>
    </dgm:pt>
    <dgm:pt modelId="{D918CCA2-16A6-498A-82D1-89CB7331DB5D}" type="pres">
      <dgm:prSet presAssocID="{1F0C1C4B-A8B4-452D-B609-A7E014B5D576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CDB5AB1E-0D12-46FA-AF05-A3CD0F9B61CC}" type="pres">
      <dgm:prSet presAssocID="{1F0C1C4B-A8B4-452D-B609-A7E014B5D576}" presName="spaceRect" presStyleCnt="0"/>
      <dgm:spPr/>
    </dgm:pt>
    <dgm:pt modelId="{E4F55FB6-6C27-4960-863D-D9E3C032D6BD}" type="pres">
      <dgm:prSet presAssocID="{1F0C1C4B-A8B4-452D-B609-A7E014B5D57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D402818-B1BF-4DCF-89C8-932EE82FDAD5}" srcId="{DCB7AFBA-3947-492C-802C-A79E4BA255FB}" destId="{1D8FBB85-85D7-4F03-AF36-6E2EF5FE8AF5}" srcOrd="0" destOrd="0" parTransId="{339EBDEA-424C-4EAE-ADCA-D48CE169CD71}" sibTransId="{D0BF905E-2F69-4135-80BB-E403E5B9DA97}"/>
    <dgm:cxn modelId="{E5602E81-0353-4158-A893-A31FBFE08E08}" type="presOf" srcId="{DCB7AFBA-3947-492C-802C-A79E4BA255FB}" destId="{08544DEF-6BDA-469D-A2F1-4C151307D127}" srcOrd="0" destOrd="0" presId="urn:microsoft.com/office/officeart/2018/2/layout/IconLabelList"/>
    <dgm:cxn modelId="{7805E493-93E7-4B53-942B-6F828CA73F2F}" srcId="{DCB7AFBA-3947-492C-802C-A79E4BA255FB}" destId="{30E3DCC3-DE43-4D85-8716-780E4A942209}" srcOrd="1" destOrd="0" parTransId="{EED413CB-4A32-44BA-AA92-F2AF070C6D4E}" sibTransId="{8C1652B3-AA86-44C3-88B9-C4F446077D79}"/>
    <dgm:cxn modelId="{D0F0F2AB-43E2-4143-A80C-89D5D27D7559}" srcId="{DCB7AFBA-3947-492C-802C-A79E4BA255FB}" destId="{1F0C1C4B-A8B4-452D-B609-A7E014B5D576}" srcOrd="2" destOrd="0" parTransId="{6A370AEC-16E4-4D13-BF87-364407D37608}" sibTransId="{FD1A66DD-9A03-4D72-828F-F593C9CFFEFC}"/>
    <dgm:cxn modelId="{579C66E6-432F-4D4C-883F-927F32923A17}" type="presOf" srcId="{1F0C1C4B-A8B4-452D-B609-A7E014B5D576}" destId="{E4F55FB6-6C27-4960-863D-D9E3C032D6BD}" srcOrd="0" destOrd="0" presId="urn:microsoft.com/office/officeart/2018/2/layout/IconLabelList"/>
    <dgm:cxn modelId="{9A6256E8-27A3-46DB-B65A-E87AA30522E3}" type="presOf" srcId="{1D8FBB85-85D7-4F03-AF36-6E2EF5FE8AF5}" destId="{B64AD11A-4727-4167-9278-F0EDB4D5B80F}" srcOrd="0" destOrd="0" presId="urn:microsoft.com/office/officeart/2018/2/layout/IconLabelList"/>
    <dgm:cxn modelId="{5F746FFE-8626-4214-9E52-086FC7EFEE95}" type="presOf" srcId="{30E3DCC3-DE43-4D85-8716-780E4A942209}" destId="{54E199BC-89ED-4268-94A4-DD9AA6606580}" srcOrd="0" destOrd="0" presId="urn:microsoft.com/office/officeart/2018/2/layout/IconLabelList"/>
    <dgm:cxn modelId="{AAC11511-82D1-43E1-BF39-D80DEE189FF0}" type="presParOf" srcId="{08544DEF-6BDA-469D-A2F1-4C151307D127}" destId="{09F2DB9F-C7CF-4846-A31A-FA4D2A35CBF6}" srcOrd="0" destOrd="0" presId="urn:microsoft.com/office/officeart/2018/2/layout/IconLabelList"/>
    <dgm:cxn modelId="{1F55A0BF-7EEF-4895-A657-97AF6B2C88DD}" type="presParOf" srcId="{09F2DB9F-C7CF-4846-A31A-FA4D2A35CBF6}" destId="{78430B13-9ED3-4EF3-9C08-2724B95B0BDF}" srcOrd="0" destOrd="0" presId="urn:microsoft.com/office/officeart/2018/2/layout/IconLabelList"/>
    <dgm:cxn modelId="{0FFEB396-310C-4F12-80CB-79021E223BF5}" type="presParOf" srcId="{09F2DB9F-C7CF-4846-A31A-FA4D2A35CBF6}" destId="{E3D04E63-7286-4B47-9C3C-EBD637535B5C}" srcOrd="1" destOrd="0" presId="urn:microsoft.com/office/officeart/2018/2/layout/IconLabelList"/>
    <dgm:cxn modelId="{44542BB2-6C3F-404C-AAC2-743CE552E46A}" type="presParOf" srcId="{09F2DB9F-C7CF-4846-A31A-FA4D2A35CBF6}" destId="{B64AD11A-4727-4167-9278-F0EDB4D5B80F}" srcOrd="2" destOrd="0" presId="urn:microsoft.com/office/officeart/2018/2/layout/IconLabelList"/>
    <dgm:cxn modelId="{96FA44E3-0DF6-4F7F-BB60-C1A8C5B8B228}" type="presParOf" srcId="{08544DEF-6BDA-469D-A2F1-4C151307D127}" destId="{1E799A42-35AA-4D3A-A561-DEA1562B1E60}" srcOrd="1" destOrd="0" presId="urn:microsoft.com/office/officeart/2018/2/layout/IconLabelList"/>
    <dgm:cxn modelId="{7AEBD64E-F8EE-4FFC-8F2B-C493F3415BA9}" type="presParOf" srcId="{08544DEF-6BDA-469D-A2F1-4C151307D127}" destId="{2674A510-7B7C-4507-B2E1-7D8596156C97}" srcOrd="2" destOrd="0" presId="urn:microsoft.com/office/officeart/2018/2/layout/IconLabelList"/>
    <dgm:cxn modelId="{C782F329-8DC2-4282-870F-2080290E184A}" type="presParOf" srcId="{2674A510-7B7C-4507-B2E1-7D8596156C97}" destId="{D1B050A5-0ABF-4789-93A9-C29106BEC18E}" srcOrd="0" destOrd="0" presId="urn:microsoft.com/office/officeart/2018/2/layout/IconLabelList"/>
    <dgm:cxn modelId="{DE7204AD-384D-4AAD-A00F-6A08DBA929D0}" type="presParOf" srcId="{2674A510-7B7C-4507-B2E1-7D8596156C97}" destId="{79568077-3F10-4127-BD88-7B8BAB4140E1}" srcOrd="1" destOrd="0" presId="urn:microsoft.com/office/officeart/2018/2/layout/IconLabelList"/>
    <dgm:cxn modelId="{043B2CD2-A8A7-4082-B1FE-7D4CECE2CCF8}" type="presParOf" srcId="{2674A510-7B7C-4507-B2E1-7D8596156C97}" destId="{54E199BC-89ED-4268-94A4-DD9AA6606580}" srcOrd="2" destOrd="0" presId="urn:microsoft.com/office/officeart/2018/2/layout/IconLabelList"/>
    <dgm:cxn modelId="{1EFAF31A-4E8F-4B56-9172-D9AC2DB84FAF}" type="presParOf" srcId="{08544DEF-6BDA-469D-A2F1-4C151307D127}" destId="{7F1A5F0C-D685-4917-A5E0-93A05CFD1FD4}" srcOrd="3" destOrd="0" presId="urn:microsoft.com/office/officeart/2018/2/layout/IconLabelList"/>
    <dgm:cxn modelId="{7F945DAD-5271-4FE3-B39F-8AD06F2F5243}" type="presParOf" srcId="{08544DEF-6BDA-469D-A2F1-4C151307D127}" destId="{B340BF96-CD7D-4352-BA46-6299607CAD46}" srcOrd="4" destOrd="0" presId="urn:microsoft.com/office/officeart/2018/2/layout/IconLabelList"/>
    <dgm:cxn modelId="{DA0E76EA-364C-4033-ABD6-869AB0421209}" type="presParOf" srcId="{B340BF96-CD7D-4352-BA46-6299607CAD46}" destId="{D918CCA2-16A6-498A-82D1-89CB7331DB5D}" srcOrd="0" destOrd="0" presId="urn:microsoft.com/office/officeart/2018/2/layout/IconLabelList"/>
    <dgm:cxn modelId="{0F3410EA-F23D-4AE7-8E49-03FDAF97041B}" type="presParOf" srcId="{B340BF96-CD7D-4352-BA46-6299607CAD46}" destId="{CDB5AB1E-0D12-46FA-AF05-A3CD0F9B61CC}" srcOrd="1" destOrd="0" presId="urn:microsoft.com/office/officeart/2018/2/layout/IconLabelList"/>
    <dgm:cxn modelId="{0BD9ED7C-6542-4423-979B-FA9F7E083992}" type="presParOf" srcId="{B340BF96-CD7D-4352-BA46-6299607CAD46}" destId="{E4F55FB6-6C27-4960-863D-D9E3C032D6B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BFA49E-DD7A-4D48-968E-81EB5C873D46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781E05-6166-4FEB-B65C-DD26553AC336}">
      <dgm:prSet/>
      <dgm:spPr/>
      <dgm:t>
        <a:bodyPr/>
        <a:lstStyle/>
        <a:p>
          <a:r>
            <a:rPr lang="en-US"/>
            <a:t>Landlord has to give 14 days’ </a:t>
          </a:r>
          <a:r>
            <a:rPr lang="en-US" u="sng"/>
            <a:t>written</a:t>
          </a:r>
          <a:r>
            <a:rPr lang="en-US"/>
            <a:t> notice </a:t>
          </a:r>
          <a:r>
            <a:rPr lang="en-US" u="sng"/>
            <a:t>and</a:t>
          </a:r>
          <a:r>
            <a:rPr lang="en-US"/>
            <a:t> opportunity to cure</a:t>
          </a:r>
        </a:p>
      </dgm:t>
    </dgm:pt>
    <dgm:pt modelId="{8F897998-8291-459E-9C13-A692F3AE41C9}" type="parTrans" cxnId="{1F302888-3CE7-4077-9984-3EFB092A06DB}">
      <dgm:prSet/>
      <dgm:spPr/>
      <dgm:t>
        <a:bodyPr/>
        <a:lstStyle/>
        <a:p>
          <a:endParaRPr lang="en-US"/>
        </a:p>
      </dgm:t>
    </dgm:pt>
    <dgm:pt modelId="{DF115CAA-8063-4A53-8988-57AC941576C3}" type="sibTrans" cxnId="{1F302888-3CE7-4077-9984-3EFB092A06DB}">
      <dgm:prSet/>
      <dgm:spPr/>
      <dgm:t>
        <a:bodyPr/>
        <a:lstStyle/>
        <a:p>
          <a:endParaRPr lang="en-US"/>
        </a:p>
      </dgm:t>
    </dgm:pt>
    <dgm:pt modelId="{4EEB518C-130B-4783-83A6-F3F1AFB39424}">
      <dgm:prSet/>
      <dgm:spPr/>
      <dgm:t>
        <a:bodyPr/>
        <a:lstStyle/>
        <a:p>
          <a:r>
            <a:rPr lang="en-US"/>
            <a:t>If Tenant cures the violation within 14 days (or proceeds in good faith to cure but it takes longer), the lease does not terminate.</a:t>
          </a:r>
        </a:p>
      </dgm:t>
    </dgm:pt>
    <dgm:pt modelId="{9A9F9E20-D09C-47FE-9F41-A3574780B359}" type="parTrans" cxnId="{AC3CAA79-6614-4F73-BAD4-9485BBA4CDFD}">
      <dgm:prSet/>
      <dgm:spPr/>
      <dgm:t>
        <a:bodyPr/>
        <a:lstStyle/>
        <a:p>
          <a:endParaRPr lang="en-US"/>
        </a:p>
      </dgm:t>
    </dgm:pt>
    <dgm:pt modelId="{D1F64B66-652C-4513-AD8D-6228410DEFD0}" type="sibTrans" cxnId="{AC3CAA79-6614-4F73-BAD4-9485BBA4CDFD}">
      <dgm:prSet/>
      <dgm:spPr/>
      <dgm:t>
        <a:bodyPr/>
        <a:lstStyle/>
        <a:p>
          <a:endParaRPr lang="en-US"/>
        </a:p>
      </dgm:t>
    </dgm:pt>
    <dgm:pt modelId="{11C54719-9F08-45EA-9C04-53214A064CF5}">
      <dgm:prSet/>
      <dgm:spPr/>
      <dgm:t>
        <a:bodyPr/>
        <a:lstStyle/>
        <a:p>
          <a:r>
            <a:rPr lang="en-US"/>
            <a:t>Violation needs to be material.  Make ‘em prove it.</a:t>
          </a:r>
        </a:p>
      </dgm:t>
    </dgm:pt>
    <dgm:pt modelId="{B94B8AF8-6FFF-41E5-A2D6-4F8D9AE38986}" type="parTrans" cxnId="{E7CFBB40-6D44-4BF6-88D1-A87EEA5C16B0}">
      <dgm:prSet/>
      <dgm:spPr/>
      <dgm:t>
        <a:bodyPr/>
        <a:lstStyle/>
        <a:p>
          <a:endParaRPr lang="en-US"/>
        </a:p>
      </dgm:t>
    </dgm:pt>
    <dgm:pt modelId="{61222B67-9F46-430F-8FD8-F6E6E724CECC}" type="sibTrans" cxnId="{E7CFBB40-6D44-4BF6-88D1-A87EEA5C16B0}">
      <dgm:prSet/>
      <dgm:spPr/>
      <dgm:t>
        <a:bodyPr/>
        <a:lstStyle/>
        <a:p>
          <a:endParaRPr lang="en-US"/>
        </a:p>
      </dgm:t>
    </dgm:pt>
    <dgm:pt modelId="{15A0D2B0-30B4-45AD-8628-AA0D8692D66D}">
      <dgm:prSet/>
      <dgm:spPr/>
      <dgm:t>
        <a:bodyPr/>
        <a:lstStyle/>
        <a:p>
          <a:r>
            <a:rPr lang="en-US"/>
            <a:t>Certain Landlord rules may not be enforceable.</a:t>
          </a:r>
        </a:p>
      </dgm:t>
    </dgm:pt>
    <dgm:pt modelId="{6584A0B7-79B5-4A05-8DFE-1217AEB45F7D}" type="parTrans" cxnId="{5833CF7F-325A-4152-9F03-36E70FF6974F}">
      <dgm:prSet/>
      <dgm:spPr/>
      <dgm:t>
        <a:bodyPr/>
        <a:lstStyle/>
        <a:p>
          <a:endParaRPr lang="en-US"/>
        </a:p>
      </dgm:t>
    </dgm:pt>
    <dgm:pt modelId="{0C1B5A32-F807-4744-B385-0563CD565177}" type="sibTrans" cxnId="{5833CF7F-325A-4152-9F03-36E70FF6974F}">
      <dgm:prSet/>
      <dgm:spPr/>
      <dgm:t>
        <a:bodyPr/>
        <a:lstStyle/>
        <a:p>
          <a:endParaRPr lang="en-US"/>
        </a:p>
      </dgm:t>
    </dgm:pt>
    <dgm:pt modelId="{A8A973D9-061D-420D-AA2E-BE75B42254D2}" type="pres">
      <dgm:prSet presAssocID="{CDBFA49E-DD7A-4D48-968E-81EB5C873D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5D44F6-5990-471E-ADB5-20E947A58686}" type="pres">
      <dgm:prSet presAssocID="{22781E05-6166-4FEB-B65C-DD26553AC336}" presName="hierRoot1" presStyleCnt="0">
        <dgm:presLayoutVars>
          <dgm:hierBranch val="init"/>
        </dgm:presLayoutVars>
      </dgm:prSet>
      <dgm:spPr/>
    </dgm:pt>
    <dgm:pt modelId="{BD03E572-AFDA-4B9D-AF66-F7AB3A06663A}" type="pres">
      <dgm:prSet presAssocID="{22781E05-6166-4FEB-B65C-DD26553AC336}" presName="rootComposite1" presStyleCnt="0"/>
      <dgm:spPr/>
    </dgm:pt>
    <dgm:pt modelId="{A4E2DC54-44C4-4AF2-8C6E-FC452511ED01}" type="pres">
      <dgm:prSet presAssocID="{22781E05-6166-4FEB-B65C-DD26553AC336}" presName="rootText1" presStyleLbl="node0" presStyleIdx="0" presStyleCnt="4">
        <dgm:presLayoutVars>
          <dgm:chPref val="3"/>
        </dgm:presLayoutVars>
      </dgm:prSet>
      <dgm:spPr/>
    </dgm:pt>
    <dgm:pt modelId="{2FC66D06-62DC-479E-A76C-A8313D9D3B9F}" type="pres">
      <dgm:prSet presAssocID="{22781E05-6166-4FEB-B65C-DD26553AC336}" presName="rootConnector1" presStyleLbl="node1" presStyleIdx="0" presStyleCnt="0"/>
      <dgm:spPr/>
    </dgm:pt>
    <dgm:pt modelId="{3FBF4C3E-CDCB-4867-AE20-371056C123E4}" type="pres">
      <dgm:prSet presAssocID="{22781E05-6166-4FEB-B65C-DD26553AC336}" presName="hierChild2" presStyleCnt="0"/>
      <dgm:spPr/>
    </dgm:pt>
    <dgm:pt modelId="{71629156-7C39-4C12-A283-1746AFC0EAFA}" type="pres">
      <dgm:prSet presAssocID="{22781E05-6166-4FEB-B65C-DD26553AC336}" presName="hierChild3" presStyleCnt="0"/>
      <dgm:spPr/>
    </dgm:pt>
    <dgm:pt modelId="{2E217736-F8E0-42D6-BB7A-9DBAFA0C3458}" type="pres">
      <dgm:prSet presAssocID="{4EEB518C-130B-4783-83A6-F3F1AFB39424}" presName="hierRoot1" presStyleCnt="0">
        <dgm:presLayoutVars>
          <dgm:hierBranch val="init"/>
        </dgm:presLayoutVars>
      </dgm:prSet>
      <dgm:spPr/>
    </dgm:pt>
    <dgm:pt modelId="{53CE1F3D-7DFE-49D4-B2D7-1F062656B6EC}" type="pres">
      <dgm:prSet presAssocID="{4EEB518C-130B-4783-83A6-F3F1AFB39424}" presName="rootComposite1" presStyleCnt="0"/>
      <dgm:spPr/>
    </dgm:pt>
    <dgm:pt modelId="{8BCB02D9-3741-413E-A6CA-148B0492AEEB}" type="pres">
      <dgm:prSet presAssocID="{4EEB518C-130B-4783-83A6-F3F1AFB39424}" presName="rootText1" presStyleLbl="node0" presStyleIdx="1" presStyleCnt="4">
        <dgm:presLayoutVars>
          <dgm:chPref val="3"/>
        </dgm:presLayoutVars>
      </dgm:prSet>
      <dgm:spPr/>
    </dgm:pt>
    <dgm:pt modelId="{4F204F69-1AEE-4A44-B73A-27539DB8A05A}" type="pres">
      <dgm:prSet presAssocID="{4EEB518C-130B-4783-83A6-F3F1AFB39424}" presName="rootConnector1" presStyleLbl="node1" presStyleIdx="0" presStyleCnt="0"/>
      <dgm:spPr/>
    </dgm:pt>
    <dgm:pt modelId="{3BD56E30-1E49-4A77-ACE0-DBD1B08711B4}" type="pres">
      <dgm:prSet presAssocID="{4EEB518C-130B-4783-83A6-F3F1AFB39424}" presName="hierChild2" presStyleCnt="0"/>
      <dgm:spPr/>
    </dgm:pt>
    <dgm:pt modelId="{6C679C01-1F2D-4E39-A58A-AB84E49E542D}" type="pres">
      <dgm:prSet presAssocID="{4EEB518C-130B-4783-83A6-F3F1AFB39424}" presName="hierChild3" presStyleCnt="0"/>
      <dgm:spPr/>
    </dgm:pt>
    <dgm:pt modelId="{0634B592-9026-4007-A07F-144DD959BA16}" type="pres">
      <dgm:prSet presAssocID="{11C54719-9F08-45EA-9C04-53214A064CF5}" presName="hierRoot1" presStyleCnt="0">
        <dgm:presLayoutVars>
          <dgm:hierBranch val="init"/>
        </dgm:presLayoutVars>
      </dgm:prSet>
      <dgm:spPr/>
    </dgm:pt>
    <dgm:pt modelId="{26BBC3D4-111A-4FB1-9DA4-61B16D5C7AC2}" type="pres">
      <dgm:prSet presAssocID="{11C54719-9F08-45EA-9C04-53214A064CF5}" presName="rootComposite1" presStyleCnt="0"/>
      <dgm:spPr/>
    </dgm:pt>
    <dgm:pt modelId="{4B3813B2-D9A6-4D11-92C8-8CAEA6B116D7}" type="pres">
      <dgm:prSet presAssocID="{11C54719-9F08-45EA-9C04-53214A064CF5}" presName="rootText1" presStyleLbl="node0" presStyleIdx="2" presStyleCnt="4">
        <dgm:presLayoutVars>
          <dgm:chPref val="3"/>
        </dgm:presLayoutVars>
      </dgm:prSet>
      <dgm:spPr/>
    </dgm:pt>
    <dgm:pt modelId="{A30C4398-52D0-47F1-9DD3-8735D6812854}" type="pres">
      <dgm:prSet presAssocID="{11C54719-9F08-45EA-9C04-53214A064CF5}" presName="rootConnector1" presStyleLbl="node1" presStyleIdx="0" presStyleCnt="0"/>
      <dgm:spPr/>
    </dgm:pt>
    <dgm:pt modelId="{7179CB41-EA63-4936-B034-06E965BF5853}" type="pres">
      <dgm:prSet presAssocID="{11C54719-9F08-45EA-9C04-53214A064CF5}" presName="hierChild2" presStyleCnt="0"/>
      <dgm:spPr/>
    </dgm:pt>
    <dgm:pt modelId="{D62A0EB7-2DB6-4A6F-BB12-A7ED6A55C577}" type="pres">
      <dgm:prSet presAssocID="{11C54719-9F08-45EA-9C04-53214A064CF5}" presName="hierChild3" presStyleCnt="0"/>
      <dgm:spPr/>
    </dgm:pt>
    <dgm:pt modelId="{88529959-03DB-4110-9B74-4E904FCE79DD}" type="pres">
      <dgm:prSet presAssocID="{15A0D2B0-30B4-45AD-8628-AA0D8692D66D}" presName="hierRoot1" presStyleCnt="0">
        <dgm:presLayoutVars>
          <dgm:hierBranch val="init"/>
        </dgm:presLayoutVars>
      </dgm:prSet>
      <dgm:spPr/>
    </dgm:pt>
    <dgm:pt modelId="{F9ABFCAC-C7D9-4001-8394-933184A509B5}" type="pres">
      <dgm:prSet presAssocID="{15A0D2B0-30B4-45AD-8628-AA0D8692D66D}" presName="rootComposite1" presStyleCnt="0"/>
      <dgm:spPr/>
    </dgm:pt>
    <dgm:pt modelId="{2759D64C-7ABD-4C4D-949F-FBFFD6F6B789}" type="pres">
      <dgm:prSet presAssocID="{15A0D2B0-30B4-45AD-8628-AA0D8692D66D}" presName="rootText1" presStyleLbl="node0" presStyleIdx="3" presStyleCnt="4">
        <dgm:presLayoutVars>
          <dgm:chPref val="3"/>
        </dgm:presLayoutVars>
      </dgm:prSet>
      <dgm:spPr/>
    </dgm:pt>
    <dgm:pt modelId="{ADC62395-15D7-453A-BCE3-3DC425F15201}" type="pres">
      <dgm:prSet presAssocID="{15A0D2B0-30B4-45AD-8628-AA0D8692D66D}" presName="rootConnector1" presStyleLbl="node1" presStyleIdx="0" presStyleCnt="0"/>
      <dgm:spPr/>
    </dgm:pt>
    <dgm:pt modelId="{5553B9A8-3718-4AED-A0E2-43552B9F8734}" type="pres">
      <dgm:prSet presAssocID="{15A0D2B0-30B4-45AD-8628-AA0D8692D66D}" presName="hierChild2" presStyleCnt="0"/>
      <dgm:spPr/>
    </dgm:pt>
    <dgm:pt modelId="{266D7F1C-80E2-45A7-A92D-96C6F5FB0553}" type="pres">
      <dgm:prSet presAssocID="{15A0D2B0-30B4-45AD-8628-AA0D8692D66D}" presName="hierChild3" presStyleCnt="0"/>
      <dgm:spPr/>
    </dgm:pt>
  </dgm:ptLst>
  <dgm:cxnLst>
    <dgm:cxn modelId="{1251CD08-DAD6-4E15-A641-F1A18270D3F1}" type="presOf" srcId="{4EEB518C-130B-4783-83A6-F3F1AFB39424}" destId="{4F204F69-1AEE-4A44-B73A-27539DB8A05A}" srcOrd="1" destOrd="0" presId="urn:microsoft.com/office/officeart/2009/3/layout/HorizontalOrganizationChart"/>
    <dgm:cxn modelId="{1F9C6026-796D-4660-BF78-2B4C070775E4}" type="presOf" srcId="{4EEB518C-130B-4783-83A6-F3F1AFB39424}" destId="{8BCB02D9-3741-413E-A6CA-148B0492AEEB}" srcOrd="0" destOrd="0" presId="urn:microsoft.com/office/officeart/2009/3/layout/HorizontalOrganizationChart"/>
    <dgm:cxn modelId="{CDF9B326-D9D9-47EB-B067-C2FEE119AD33}" type="presOf" srcId="{11C54719-9F08-45EA-9C04-53214A064CF5}" destId="{A30C4398-52D0-47F1-9DD3-8735D6812854}" srcOrd="1" destOrd="0" presId="urn:microsoft.com/office/officeart/2009/3/layout/HorizontalOrganizationChart"/>
    <dgm:cxn modelId="{E7CFBB40-6D44-4BF6-88D1-A87EEA5C16B0}" srcId="{CDBFA49E-DD7A-4D48-968E-81EB5C873D46}" destId="{11C54719-9F08-45EA-9C04-53214A064CF5}" srcOrd="2" destOrd="0" parTransId="{B94B8AF8-6FFF-41E5-A2D6-4F8D9AE38986}" sibTransId="{61222B67-9F46-430F-8FD8-F6E6E724CECC}"/>
    <dgm:cxn modelId="{A35C9746-9038-431E-8CB1-E0B8A930BC9A}" type="presOf" srcId="{CDBFA49E-DD7A-4D48-968E-81EB5C873D46}" destId="{A8A973D9-061D-420D-AA2E-BE75B42254D2}" srcOrd="0" destOrd="0" presId="urn:microsoft.com/office/officeart/2009/3/layout/HorizontalOrganizationChart"/>
    <dgm:cxn modelId="{C17B2357-C870-4978-9EAC-F3F1A365D9E0}" type="presOf" srcId="{11C54719-9F08-45EA-9C04-53214A064CF5}" destId="{4B3813B2-D9A6-4D11-92C8-8CAEA6B116D7}" srcOrd="0" destOrd="0" presId="urn:microsoft.com/office/officeart/2009/3/layout/HorizontalOrganizationChart"/>
    <dgm:cxn modelId="{A60C0168-E64F-4495-9747-E56D5DFCD485}" type="presOf" srcId="{15A0D2B0-30B4-45AD-8628-AA0D8692D66D}" destId="{ADC62395-15D7-453A-BCE3-3DC425F15201}" srcOrd="1" destOrd="0" presId="urn:microsoft.com/office/officeart/2009/3/layout/HorizontalOrganizationChart"/>
    <dgm:cxn modelId="{AC3CAA79-6614-4F73-BAD4-9485BBA4CDFD}" srcId="{CDBFA49E-DD7A-4D48-968E-81EB5C873D46}" destId="{4EEB518C-130B-4783-83A6-F3F1AFB39424}" srcOrd="1" destOrd="0" parTransId="{9A9F9E20-D09C-47FE-9F41-A3574780B359}" sibTransId="{D1F64B66-652C-4513-AD8D-6228410DEFD0}"/>
    <dgm:cxn modelId="{D656267B-0312-4DE5-911B-20DED7BC011E}" type="presOf" srcId="{15A0D2B0-30B4-45AD-8628-AA0D8692D66D}" destId="{2759D64C-7ABD-4C4D-949F-FBFFD6F6B789}" srcOrd="0" destOrd="0" presId="urn:microsoft.com/office/officeart/2009/3/layout/HorizontalOrganizationChart"/>
    <dgm:cxn modelId="{5833CF7F-325A-4152-9F03-36E70FF6974F}" srcId="{CDBFA49E-DD7A-4D48-968E-81EB5C873D46}" destId="{15A0D2B0-30B4-45AD-8628-AA0D8692D66D}" srcOrd="3" destOrd="0" parTransId="{6584A0B7-79B5-4A05-8DFE-1217AEB45F7D}" sibTransId="{0C1B5A32-F807-4744-B385-0563CD565177}"/>
    <dgm:cxn modelId="{1F302888-3CE7-4077-9984-3EFB092A06DB}" srcId="{CDBFA49E-DD7A-4D48-968E-81EB5C873D46}" destId="{22781E05-6166-4FEB-B65C-DD26553AC336}" srcOrd="0" destOrd="0" parTransId="{8F897998-8291-459E-9C13-A692F3AE41C9}" sibTransId="{DF115CAA-8063-4A53-8988-57AC941576C3}"/>
    <dgm:cxn modelId="{DA7539A1-CADA-4808-BC86-38F56480FF1B}" type="presOf" srcId="{22781E05-6166-4FEB-B65C-DD26553AC336}" destId="{A4E2DC54-44C4-4AF2-8C6E-FC452511ED01}" srcOrd="0" destOrd="0" presId="urn:microsoft.com/office/officeart/2009/3/layout/HorizontalOrganizationChart"/>
    <dgm:cxn modelId="{0C0630AB-DA00-47CD-B326-A67F1C4F6D03}" type="presOf" srcId="{22781E05-6166-4FEB-B65C-DD26553AC336}" destId="{2FC66D06-62DC-479E-A76C-A8313D9D3B9F}" srcOrd="1" destOrd="0" presId="urn:microsoft.com/office/officeart/2009/3/layout/HorizontalOrganizationChart"/>
    <dgm:cxn modelId="{C01DE107-2E9C-46CC-A09E-20FC2A40E8C7}" type="presParOf" srcId="{A8A973D9-061D-420D-AA2E-BE75B42254D2}" destId="{BC5D44F6-5990-471E-ADB5-20E947A58686}" srcOrd="0" destOrd="0" presId="urn:microsoft.com/office/officeart/2009/3/layout/HorizontalOrganizationChart"/>
    <dgm:cxn modelId="{28A0528D-B4C2-4965-8E45-E1614493EDE6}" type="presParOf" srcId="{BC5D44F6-5990-471E-ADB5-20E947A58686}" destId="{BD03E572-AFDA-4B9D-AF66-F7AB3A06663A}" srcOrd="0" destOrd="0" presId="urn:microsoft.com/office/officeart/2009/3/layout/HorizontalOrganizationChart"/>
    <dgm:cxn modelId="{C2663C60-82F4-4CDF-B9DC-F8E26D538763}" type="presParOf" srcId="{BD03E572-AFDA-4B9D-AF66-F7AB3A06663A}" destId="{A4E2DC54-44C4-4AF2-8C6E-FC452511ED01}" srcOrd="0" destOrd="0" presId="urn:microsoft.com/office/officeart/2009/3/layout/HorizontalOrganizationChart"/>
    <dgm:cxn modelId="{1326D344-659B-4065-B926-06919536E29D}" type="presParOf" srcId="{BD03E572-AFDA-4B9D-AF66-F7AB3A06663A}" destId="{2FC66D06-62DC-479E-A76C-A8313D9D3B9F}" srcOrd="1" destOrd="0" presId="urn:microsoft.com/office/officeart/2009/3/layout/HorizontalOrganizationChart"/>
    <dgm:cxn modelId="{60AC0D4B-F3BF-46A1-B376-5A798B520ADD}" type="presParOf" srcId="{BC5D44F6-5990-471E-ADB5-20E947A58686}" destId="{3FBF4C3E-CDCB-4867-AE20-371056C123E4}" srcOrd="1" destOrd="0" presId="urn:microsoft.com/office/officeart/2009/3/layout/HorizontalOrganizationChart"/>
    <dgm:cxn modelId="{ED9A3E35-578C-46EE-87F8-C6D01B5C7915}" type="presParOf" srcId="{BC5D44F6-5990-471E-ADB5-20E947A58686}" destId="{71629156-7C39-4C12-A283-1746AFC0EAFA}" srcOrd="2" destOrd="0" presId="urn:microsoft.com/office/officeart/2009/3/layout/HorizontalOrganizationChart"/>
    <dgm:cxn modelId="{319B6071-6695-44D6-8AC7-025D17263678}" type="presParOf" srcId="{A8A973D9-061D-420D-AA2E-BE75B42254D2}" destId="{2E217736-F8E0-42D6-BB7A-9DBAFA0C3458}" srcOrd="1" destOrd="0" presId="urn:microsoft.com/office/officeart/2009/3/layout/HorizontalOrganizationChart"/>
    <dgm:cxn modelId="{445167BE-017F-48F5-843C-C198E7D7A3D3}" type="presParOf" srcId="{2E217736-F8E0-42D6-BB7A-9DBAFA0C3458}" destId="{53CE1F3D-7DFE-49D4-B2D7-1F062656B6EC}" srcOrd="0" destOrd="0" presId="urn:microsoft.com/office/officeart/2009/3/layout/HorizontalOrganizationChart"/>
    <dgm:cxn modelId="{3BCAEE40-42FF-44B2-AACD-BE5B8F771402}" type="presParOf" srcId="{53CE1F3D-7DFE-49D4-B2D7-1F062656B6EC}" destId="{8BCB02D9-3741-413E-A6CA-148B0492AEEB}" srcOrd="0" destOrd="0" presId="urn:microsoft.com/office/officeart/2009/3/layout/HorizontalOrganizationChart"/>
    <dgm:cxn modelId="{946961A3-9EA0-4442-B966-B3CC565461FF}" type="presParOf" srcId="{53CE1F3D-7DFE-49D4-B2D7-1F062656B6EC}" destId="{4F204F69-1AEE-4A44-B73A-27539DB8A05A}" srcOrd="1" destOrd="0" presId="urn:microsoft.com/office/officeart/2009/3/layout/HorizontalOrganizationChart"/>
    <dgm:cxn modelId="{A5BCC7BA-A815-4599-BB15-823500383E9B}" type="presParOf" srcId="{2E217736-F8E0-42D6-BB7A-9DBAFA0C3458}" destId="{3BD56E30-1E49-4A77-ACE0-DBD1B08711B4}" srcOrd="1" destOrd="0" presId="urn:microsoft.com/office/officeart/2009/3/layout/HorizontalOrganizationChart"/>
    <dgm:cxn modelId="{1EA7BB3D-A697-47C3-B7A4-9D7DC50B5E61}" type="presParOf" srcId="{2E217736-F8E0-42D6-BB7A-9DBAFA0C3458}" destId="{6C679C01-1F2D-4E39-A58A-AB84E49E542D}" srcOrd="2" destOrd="0" presId="urn:microsoft.com/office/officeart/2009/3/layout/HorizontalOrganizationChart"/>
    <dgm:cxn modelId="{D0F7BCD0-98B7-4937-8A27-07976B7BD5AC}" type="presParOf" srcId="{A8A973D9-061D-420D-AA2E-BE75B42254D2}" destId="{0634B592-9026-4007-A07F-144DD959BA16}" srcOrd="2" destOrd="0" presId="urn:microsoft.com/office/officeart/2009/3/layout/HorizontalOrganizationChart"/>
    <dgm:cxn modelId="{0DE267D6-7B06-4F61-A004-18D1A25D78B5}" type="presParOf" srcId="{0634B592-9026-4007-A07F-144DD959BA16}" destId="{26BBC3D4-111A-4FB1-9DA4-61B16D5C7AC2}" srcOrd="0" destOrd="0" presId="urn:microsoft.com/office/officeart/2009/3/layout/HorizontalOrganizationChart"/>
    <dgm:cxn modelId="{95B114FA-BE4A-4E65-A4DF-B98BEC054AA4}" type="presParOf" srcId="{26BBC3D4-111A-4FB1-9DA4-61B16D5C7AC2}" destId="{4B3813B2-D9A6-4D11-92C8-8CAEA6B116D7}" srcOrd="0" destOrd="0" presId="urn:microsoft.com/office/officeart/2009/3/layout/HorizontalOrganizationChart"/>
    <dgm:cxn modelId="{8ABD38D8-4E7C-4A18-9408-04B4ECFCE6A3}" type="presParOf" srcId="{26BBC3D4-111A-4FB1-9DA4-61B16D5C7AC2}" destId="{A30C4398-52D0-47F1-9DD3-8735D6812854}" srcOrd="1" destOrd="0" presId="urn:microsoft.com/office/officeart/2009/3/layout/HorizontalOrganizationChart"/>
    <dgm:cxn modelId="{89719113-29F2-4D27-99B7-A26BDA901D05}" type="presParOf" srcId="{0634B592-9026-4007-A07F-144DD959BA16}" destId="{7179CB41-EA63-4936-B034-06E965BF5853}" srcOrd="1" destOrd="0" presId="urn:microsoft.com/office/officeart/2009/3/layout/HorizontalOrganizationChart"/>
    <dgm:cxn modelId="{19028C5E-08CA-439F-BA4D-2F653BFBF0A8}" type="presParOf" srcId="{0634B592-9026-4007-A07F-144DD959BA16}" destId="{D62A0EB7-2DB6-4A6F-BB12-A7ED6A55C577}" srcOrd="2" destOrd="0" presId="urn:microsoft.com/office/officeart/2009/3/layout/HorizontalOrganizationChart"/>
    <dgm:cxn modelId="{E7632777-8091-491F-B603-E6F349B15339}" type="presParOf" srcId="{A8A973D9-061D-420D-AA2E-BE75B42254D2}" destId="{88529959-03DB-4110-9B74-4E904FCE79DD}" srcOrd="3" destOrd="0" presId="urn:microsoft.com/office/officeart/2009/3/layout/HorizontalOrganizationChart"/>
    <dgm:cxn modelId="{52BE61E2-938B-418E-9495-703A118C8BD9}" type="presParOf" srcId="{88529959-03DB-4110-9B74-4E904FCE79DD}" destId="{F9ABFCAC-C7D9-4001-8394-933184A509B5}" srcOrd="0" destOrd="0" presId="urn:microsoft.com/office/officeart/2009/3/layout/HorizontalOrganizationChart"/>
    <dgm:cxn modelId="{63FBF7A1-35FD-4BFE-9051-C1D113CF1565}" type="presParOf" srcId="{F9ABFCAC-C7D9-4001-8394-933184A509B5}" destId="{2759D64C-7ABD-4C4D-949F-FBFFD6F6B789}" srcOrd="0" destOrd="0" presId="urn:microsoft.com/office/officeart/2009/3/layout/HorizontalOrganizationChart"/>
    <dgm:cxn modelId="{B2073159-7F98-4A0C-9F45-0FC083698A91}" type="presParOf" srcId="{F9ABFCAC-C7D9-4001-8394-933184A509B5}" destId="{ADC62395-15D7-453A-BCE3-3DC425F15201}" srcOrd="1" destOrd="0" presId="urn:microsoft.com/office/officeart/2009/3/layout/HorizontalOrganizationChart"/>
    <dgm:cxn modelId="{FC6EBD53-C6F3-4C8B-A770-54F5BE0B5D0E}" type="presParOf" srcId="{88529959-03DB-4110-9B74-4E904FCE79DD}" destId="{5553B9A8-3718-4AED-A0E2-43552B9F8734}" srcOrd="1" destOrd="0" presId="urn:microsoft.com/office/officeart/2009/3/layout/HorizontalOrganizationChart"/>
    <dgm:cxn modelId="{93A25ECD-3786-4411-B378-646E5B702B4A}" type="presParOf" srcId="{88529959-03DB-4110-9B74-4E904FCE79DD}" destId="{266D7F1C-80E2-45A7-A92D-96C6F5FB055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95C91F-9A1D-420A-B6A0-F30E6D5C7E57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6F43F5B-1FBB-4833-86D8-3C817F1150BF}">
      <dgm:prSet/>
      <dgm:spPr/>
      <dgm:t>
        <a:bodyPr/>
        <a:lstStyle/>
        <a:p>
          <a:r>
            <a:rPr lang="en-US"/>
            <a:t>12(b)(6) - Rule to Vacate and/or Application for ejectment don’t state facts</a:t>
          </a:r>
        </a:p>
      </dgm:t>
    </dgm:pt>
    <dgm:pt modelId="{833B1B72-6E24-4991-8CA4-33EFF95A973B}" type="parTrans" cxnId="{DDDD7849-2F65-4D92-8B48-7C1E4DF84A7F}">
      <dgm:prSet/>
      <dgm:spPr/>
      <dgm:t>
        <a:bodyPr/>
        <a:lstStyle/>
        <a:p>
          <a:endParaRPr lang="en-US"/>
        </a:p>
      </dgm:t>
    </dgm:pt>
    <dgm:pt modelId="{A313A7E4-B5ED-4715-801B-F376E67B923E}" type="sibTrans" cxnId="{DDDD7849-2F65-4D92-8B48-7C1E4DF84A7F}">
      <dgm:prSet/>
      <dgm:spPr/>
      <dgm:t>
        <a:bodyPr/>
        <a:lstStyle/>
        <a:p>
          <a:endParaRPr lang="en-US"/>
        </a:p>
      </dgm:t>
    </dgm:pt>
    <dgm:pt modelId="{FD447D41-5DE8-4359-96D8-04CD5B1BDF5C}">
      <dgm:prSet/>
      <dgm:spPr/>
      <dgm:t>
        <a:bodyPr/>
        <a:lstStyle/>
        <a:p>
          <a:r>
            <a:rPr lang="en-US"/>
            <a:t>Look for checkboxes</a:t>
          </a:r>
        </a:p>
      </dgm:t>
    </dgm:pt>
    <dgm:pt modelId="{60CDAD7F-C701-4373-9DF0-DC108D2877A2}" type="parTrans" cxnId="{E9751381-C491-4CF5-A485-43CDDA8C38A5}">
      <dgm:prSet/>
      <dgm:spPr/>
      <dgm:t>
        <a:bodyPr/>
        <a:lstStyle/>
        <a:p>
          <a:endParaRPr lang="en-US"/>
        </a:p>
      </dgm:t>
    </dgm:pt>
    <dgm:pt modelId="{A2E4311B-5843-49FD-B52D-2E74EE2F9EBF}" type="sibTrans" cxnId="{E9751381-C491-4CF5-A485-43CDDA8C38A5}">
      <dgm:prSet/>
      <dgm:spPr/>
      <dgm:t>
        <a:bodyPr/>
        <a:lstStyle/>
        <a:p>
          <a:endParaRPr lang="en-US"/>
        </a:p>
      </dgm:t>
    </dgm:pt>
    <dgm:pt modelId="{131C1122-4B59-4AB7-8577-C0CFA8FC9ED7}">
      <dgm:prSet/>
      <dgm:spPr/>
      <dgm:t>
        <a:bodyPr/>
        <a:lstStyle/>
        <a:p>
          <a:r>
            <a:rPr lang="en-US"/>
            <a:t>Bad notice/lack of opportunity to cure</a:t>
          </a:r>
        </a:p>
      </dgm:t>
    </dgm:pt>
    <dgm:pt modelId="{BEB0332E-3C1D-42BD-B1F7-6D304F968476}" type="parTrans" cxnId="{719EF8DE-1166-43D2-96AD-79CF77C48CF2}">
      <dgm:prSet/>
      <dgm:spPr/>
      <dgm:t>
        <a:bodyPr/>
        <a:lstStyle/>
        <a:p>
          <a:endParaRPr lang="en-US"/>
        </a:p>
      </dgm:t>
    </dgm:pt>
    <dgm:pt modelId="{8ED00786-362D-4EB8-8CD3-65E471D26285}" type="sibTrans" cxnId="{719EF8DE-1166-43D2-96AD-79CF77C48CF2}">
      <dgm:prSet/>
      <dgm:spPr/>
      <dgm:t>
        <a:bodyPr/>
        <a:lstStyle/>
        <a:p>
          <a:endParaRPr lang="en-US"/>
        </a:p>
      </dgm:t>
    </dgm:pt>
    <dgm:pt modelId="{13A0232D-D53D-4D65-919D-A22E2BDCF45A}" type="pres">
      <dgm:prSet presAssocID="{0295C91F-9A1D-420A-B6A0-F30E6D5C7E57}" presName="root" presStyleCnt="0">
        <dgm:presLayoutVars>
          <dgm:dir/>
          <dgm:resizeHandles val="exact"/>
        </dgm:presLayoutVars>
      </dgm:prSet>
      <dgm:spPr/>
    </dgm:pt>
    <dgm:pt modelId="{01F7F3C3-DEFE-45FB-8F2B-1BF681E0B2A9}" type="pres">
      <dgm:prSet presAssocID="{56F43F5B-1FBB-4833-86D8-3C817F1150BF}" presName="compNode" presStyleCnt="0"/>
      <dgm:spPr/>
    </dgm:pt>
    <dgm:pt modelId="{417496BD-3E63-4E5A-A3C2-1792A6AEEFBF}" type="pres">
      <dgm:prSet presAssocID="{56F43F5B-1FBB-4833-86D8-3C817F1150BF}" presName="bgRect" presStyleLbl="bgShp" presStyleIdx="0" presStyleCnt="2"/>
      <dgm:spPr/>
    </dgm:pt>
    <dgm:pt modelId="{5D952A42-6C89-472F-AA05-A431898FE96A}" type="pres">
      <dgm:prSet presAssocID="{56F43F5B-1FBB-4833-86D8-3C817F1150BF}" presName="iconRect" presStyleLbl="node1" presStyleIdx="0" presStyleCnt="2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3EC0AFD-02E8-4E37-9EFD-699CF117F8B5}" type="pres">
      <dgm:prSet presAssocID="{56F43F5B-1FBB-4833-86D8-3C817F1150BF}" presName="spaceRect" presStyleCnt="0"/>
      <dgm:spPr/>
    </dgm:pt>
    <dgm:pt modelId="{1022F127-7A20-4562-94AC-718ADF9820C6}" type="pres">
      <dgm:prSet presAssocID="{56F43F5B-1FBB-4833-86D8-3C817F1150BF}" presName="parTx" presStyleLbl="revTx" presStyleIdx="0" presStyleCnt="3">
        <dgm:presLayoutVars>
          <dgm:chMax val="0"/>
          <dgm:chPref val="0"/>
        </dgm:presLayoutVars>
      </dgm:prSet>
      <dgm:spPr/>
    </dgm:pt>
    <dgm:pt modelId="{741BE420-60D9-4A49-8141-4345D5061355}" type="pres">
      <dgm:prSet presAssocID="{56F43F5B-1FBB-4833-86D8-3C817F1150BF}" presName="desTx" presStyleLbl="revTx" presStyleIdx="1" presStyleCnt="3">
        <dgm:presLayoutVars/>
      </dgm:prSet>
      <dgm:spPr/>
    </dgm:pt>
    <dgm:pt modelId="{BC00130A-C17D-4630-BE3A-DBA3DF94ED2A}" type="pres">
      <dgm:prSet presAssocID="{A313A7E4-B5ED-4715-801B-F376E67B923E}" presName="sibTrans" presStyleCnt="0"/>
      <dgm:spPr/>
    </dgm:pt>
    <dgm:pt modelId="{698D8AE2-594B-4B77-AAFC-7373E4EAB996}" type="pres">
      <dgm:prSet presAssocID="{131C1122-4B59-4AB7-8577-C0CFA8FC9ED7}" presName="compNode" presStyleCnt="0"/>
      <dgm:spPr/>
    </dgm:pt>
    <dgm:pt modelId="{AFBE2FF8-F559-4090-9CA4-6117400F07B8}" type="pres">
      <dgm:prSet presAssocID="{131C1122-4B59-4AB7-8577-C0CFA8FC9ED7}" presName="bgRect" presStyleLbl="bgShp" presStyleIdx="1" presStyleCnt="2"/>
      <dgm:spPr/>
    </dgm:pt>
    <dgm:pt modelId="{95240BFC-7C65-4866-B815-E1F031AE2483}" type="pres">
      <dgm:prSet presAssocID="{131C1122-4B59-4AB7-8577-C0CFA8FC9ED7}" presName="iconRect" presStyleLbl="node1" presStyleIdx="1" presStyleCnt="2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10568026-469B-4E81-9535-020DE644DF99}" type="pres">
      <dgm:prSet presAssocID="{131C1122-4B59-4AB7-8577-C0CFA8FC9ED7}" presName="spaceRect" presStyleCnt="0"/>
      <dgm:spPr/>
    </dgm:pt>
    <dgm:pt modelId="{0569DA13-70D5-45E9-B69C-A77995994698}" type="pres">
      <dgm:prSet presAssocID="{131C1122-4B59-4AB7-8577-C0CFA8FC9ED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4E1B922-64B0-4217-A750-C8754B5EE4C8}" type="presOf" srcId="{FD447D41-5DE8-4359-96D8-04CD5B1BDF5C}" destId="{741BE420-60D9-4A49-8141-4345D5061355}" srcOrd="0" destOrd="0" presId="urn:microsoft.com/office/officeart/2018/2/layout/IconVerticalSolidList"/>
    <dgm:cxn modelId="{DDDD7849-2F65-4D92-8B48-7C1E4DF84A7F}" srcId="{0295C91F-9A1D-420A-B6A0-F30E6D5C7E57}" destId="{56F43F5B-1FBB-4833-86D8-3C817F1150BF}" srcOrd="0" destOrd="0" parTransId="{833B1B72-6E24-4991-8CA4-33EFF95A973B}" sibTransId="{A313A7E4-B5ED-4715-801B-F376E67B923E}"/>
    <dgm:cxn modelId="{255C8E5C-14C5-4B3E-83A2-8970851603A5}" type="presOf" srcId="{131C1122-4B59-4AB7-8577-C0CFA8FC9ED7}" destId="{0569DA13-70D5-45E9-B69C-A77995994698}" srcOrd="0" destOrd="0" presId="urn:microsoft.com/office/officeart/2018/2/layout/IconVerticalSolidList"/>
    <dgm:cxn modelId="{E9751381-C491-4CF5-A485-43CDDA8C38A5}" srcId="{56F43F5B-1FBB-4833-86D8-3C817F1150BF}" destId="{FD447D41-5DE8-4359-96D8-04CD5B1BDF5C}" srcOrd="0" destOrd="0" parTransId="{60CDAD7F-C701-4373-9DF0-DC108D2877A2}" sibTransId="{A2E4311B-5843-49FD-B52D-2E74EE2F9EBF}"/>
    <dgm:cxn modelId="{77DD67C4-CA82-4EDC-87C4-19FD70FC592A}" type="presOf" srcId="{56F43F5B-1FBB-4833-86D8-3C817F1150BF}" destId="{1022F127-7A20-4562-94AC-718ADF9820C6}" srcOrd="0" destOrd="0" presId="urn:microsoft.com/office/officeart/2018/2/layout/IconVerticalSolidList"/>
    <dgm:cxn modelId="{719EF8DE-1166-43D2-96AD-79CF77C48CF2}" srcId="{0295C91F-9A1D-420A-B6A0-F30E6D5C7E57}" destId="{131C1122-4B59-4AB7-8577-C0CFA8FC9ED7}" srcOrd="1" destOrd="0" parTransId="{BEB0332E-3C1D-42BD-B1F7-6D304F968476}" sibTransId="{8ED00786-362D-4EB8-8CD3-65E471D26285}"/>
    <dgm:cxn modelId="{2CA687FC-0FC5-42FA-A927-98E58B120777}" type="presOf" srcId="{0295C91F-9A1D-420A-B6A0-F30E6D5C7E57}" destId="{13A0232D-D53D-4D65-919D-A22E2BDCF45A}" srcOrd="0" destOrd="0" presId="urn:microsoft.com/office/officeart/2018/2/layout/IconVerticalSolidList"/>
    <dgm:cxn modelId="{F7BD8584-E048-4BD6-A907-46EE8AB361CA}" type="presParOf" srcId="{13A0232D-D53D-4D65-919D-A22E2BDCF45A}" destId="{01F7F3C3-DEFE-45FB-8F2B-1BF681E0B2A9}" srcOrd="0" destOrd="0" presId="urn:microsoft.com/office/officeart/2018/2/layout/IconVerticalSolidList"/>
    <dgm:cxn modelId="{CADC6910-089E-4281-ADE9-F03C67B6766B}" type="presParOf" srcId="{01F7F3C3-DEFE-45FB-8F2B-1BF681E0B2A9}" destId="{417496BD-3E63-4E5A-A3C2-1792A6AEEFBF}" srcOrd="0" destOrd="0" presId="urn:microsoft.com/office/officeart/2018/2/layout/IconVerticalSolidList"/>
    <dgm:cxn modelId="{02B8F4B2-6F6F-43D4-B2A6-467191704B81}" type="presParOf" srcId="{01F7F3C3-DEFE-45FB-8F2B-1BF681E0B2A9}" destId="{5D952A42-6C89-472F-AA05-A431898FE96A}" srcOrd="1" destOrd="0" presId="urn:microsoft.com/office/officeart/2018/2/layout/IconVerticalSolidList"/>
    <dgm:cxn modelId="{B770A244-6D5C-4175-AD71-083DD53D8BEA}" type="presParOf" srcId="{01F7F3C3-DEFE-45FB-8F2B-1BF681E0B2A9}" destId="{23EC0AFD-02E8-4E37-9EFD-699CF117F8B5}" srcOrd="2" destOrd="0" presId="urn:microsoft.com/office/officeart/2018/2/layout/IconVerticalSolidList"/>
    <dgm:cxn modelId="{CE8B9520-1BD8-4981-899A-E2344752FC84}" type="presParOf" srcId="{01F7F3C3-DEFE-45FB-8F2B-1BF681E0B2A9}" destId="{1022F127-7A20-4562-94AC-718ADF9820C6}" srcOrd="3" destOrd="0" presId="urn:microsoft.com/office/officeart/2018/2/layout/IconVerticalSolidList"/>
    <dgm:cxn modelId="{075E20E6-7234-43CE-B952-D0969C7D9030}" type="presParOf" srcId="{01F7F3C3-DEFE-45FB-8F2B-1BF681E0B2A9}" destId="{741BE420-60D9-4A49-8141-4345D5061355}" srcOrd="4" destOrd="0" presId="urn:microsoft.com/office/officeart/2018/2/layout/IconVerticalSolidList"/>
    <dgm:cxn modelId="{8471D029-96AE-4CA4-B4FF-45C290F14406}" type="presParOf" srcId="{13A0232D-D53D-4D65-919D-A22E2BDCF45A}" destId="{BC00130A-C17D-4630-BE3A-DBA3DF94ED2A}" srcOrd="1" destOrd="0" presId="urn:microsoft.com/office/officeart/2018/2/layout/IconVerticalSolidList"/>
    <dgm:cxn modelId="{E5E96A8B-8F1A-4B7D-A849-288A7CAC989F}" type="presParOf" srcId="{13A0232D-D53D-4D65-919D-A22E2BDCF45A}" destId="{698D8AE2-594B-4B77-AAFC-7373E4EAB996}" srcOrd="2" destOrd="0" presId="urn:microsoft.com/office/officeart/2018/2/layout/IconVerticalSolidList"/>
    <dgm:cxn modelId="{97E51CFC-BDCC-4CF5-8D7F-73406D58F0B9}" type="presParOf" srcId="{698D8AE2-594B-4B77-AAFC-7373E4EAB996}" destId="{AFBE2FF8-F559-4090-9CA4-6117400F07B8}" srcOrd="0" destOrd="0" presId="urn:microsoft.com/office/officeart/2018/2/layout/IconVerticalSolidList"/>
    <dgm:cxn modelId="{A4F65613-08BE-4EEF-AE50-D89BD0F62010}" type="presParOf" srcId="{698D8AE2-594B-4B77-AAFC-7373E4EAB996}" destId="{95240BFC-7C65-4866-B815-E1F031AE2483}" srcOrd="1" destOrd="0" presId="urn:microsoft.com/office/officeart/2018/2/layout/IconVerticalSolidList"/>
    <dgm:cxn modelId="{1D93E671-5695-4D6D-8B46-47574C0ACBC3}" type="presParOf" srcId="{698D8AE2-594B-4B77-AAFC-7373E4EAB996}" destId="{10568026-469B-4E81-9535-020DE644DF99}" srcOrd="2" destOrd="0" presId="urn:microsoft.com/office/officeart/2018/2/layout/IconVerticalSolidList"/>
    <dgm:cxn modelId="{A9D09D97-49DD-4E77-A933-862A792A3760}" type="presParOf" srcId="{698D8AE2-594B-4B77-AAFC-7373E4EAB996}" destId="{0569DA13-70D5-45E9-B69C-A779959946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892E02-0F05-4620-8ADA-F2A59C9C286E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EF761BD-0D93-4DAB-8143-9A3115085679}">
      <dgm:prSet/>
      <dgm:spPr/>
      <dgm:t>
        <a:bodyPr/>
        <a:lstStyle/>
        <a:p>
          <a:r>
            <a:rPr lang="en-US"/>
            <a:t>Doesn’t matter what the lease says, the SCRLTA wins.</a:t>
          </a:r>
        </a:p>
      </dgm:t>
    </dgm:pt>
    <dgm:pt modelId="{24E8066B-5EAC-40FA-8E1B-920E8A7C0908}" type="parTrans" cxnId="{93BB7DD5-4925-4125-AFAB-1E7B8F2E5D3E}">
      <dgm:prSet/>
      <dgm:spPr/>
      <dgm:t>
        <a:bodyPr/>
        <a:lstStyle/>
        <a:p>
          <a:endParaRPr lang="en-US"/>
        </a:p>
      </dgm:t>
    </dgm:pt>
    <dgm:pt modelId="{AA352C50-3DF9-4341-B3F0-A1D00D34E1EE}" type="sibTrans" cxnId="{93BB7DD5-4925-4125-AFAB-1E7B8F2E5D3E}">
      <dgm:prSet/>
      <dgm:spPr/>
      <dgm:t>
        <a:bodyPr/>
        <a:lstStyle/>
        <a:p>
          <a:endParaRPr lang="en-US"/>
        </a:p>
      </dgm:t>
    </dgm:pt>
    <dgm:pt modelId="{532E14E1-41DA-4EA0-96ED-F09769A6B72E}">
      <dgm:prSet/>
      <dgm:spPr/>
      <dgm:t>
        <a:bodyPr/>
        <a:lstStyle/>
        <a:p>
          <a:r>
            <a:rPr lang="en-US"/>
            <a:t>Preserve your record!</a:t>
          </a:r>
        </a:p>
      </dgm:t>
    </dgm:pt>
    <dgm:pt modelId="{FCEC5C4D-70E2-47E7-9C8D-642966C8593D}" type="parTrans" cxnId="{091F2636-4410-40BA-91CB-22F472F9700A}">
      <dgm:prSet/>
      <dgm:spPr/>
      <dgm:t>
        <a:bodyPr/>
        <a:lstStyle/>
        <a:p>
          <a:endParaRPr lang="en-US"/>
        </a:p>
      </dgm:t>
    </dgm:pt>
    <dgm:pt modelId="{002DB324-3BBB-4D01-A1C2-06BA80F49357}" type="sibTrans" cxnId="{091F2636-4410-40BA-91CB-22F472F9700A}">
      <dgm:prSet/>
      <dgm:spPr/>
      <dgm:t>
        <a:bodyPr/>
        <a:lstStyle/>
        <a:p>
          <a:endParaRPr lang="en-US"/>
        </a:p>
      </dgm:t>
    </dgm:pt>
    <dgm:pt modelId="{E325998E-BD21-4626-A98A-9ADD51E9260C}">
      <dgm:prSet/>
      <dgm:spPr/>
      <dgm:t>
        <a:bodyPr/>
        <a:lstStyle/>
        <a:p>
          <a:r>
            <a:rPr lang="en-US"/>
            <a:t>What “relaxed rules of evidence” means is unclear.</a:t>
          </a:r>
        </a:p>
      </dgm:t>
    </dgm:pt>
    <dgm:pt modelId="{F5A375A4-232C-4C85-AF37-04341B74287A}" type="parTrans" cxnId="{330CAE88-494F-44AF-A8FA-E2FD123BE1AC}">
      <dgm:prSet/>
      <dgm:spPr/>
      <dgm:t>
        <a:bodyPr/>
        <a:lstStyle/>
        <a:p>
          <a:endParaRPr lang="en-US"/>
        </a:p>
      </dgm:t>
    </dgm:pt>
    <dgm:pt modelId="{34DA4A6F-CEBE-4DED-A5E0-017E8EBBA2D0}" type="sibTrans" cxnId="{330CAE88-494F-44AF-A8FA-E2FD123BE1AC}">
      <dgm:prSet/>
      <dgm:spPr/>
      <dgm:t>
        <a:bodyPr/>
        <a:lstStyle/>
        <a:p>
          <a:endParaRPr lang="en-US"/>
        </a:p>
      </dgm:t>
    </dgm:pt>
    <dgm:pt modelId="{721E874B-044F-4C20-B399-F7632855AA4A}">
      <dgm:prSet/>
      <dgm:spPr/>
      <dgm:t>
        <a:bodyPr/>
        <a:lstStyle/>
        <a:p>
          <a:r>
            <a:rPr lang="en-US"/>
            <a:t>Jury trials can be an advantage (just request them on time)</a:t>
          </a:r>
        </a:p>
      </dgm:t>
    </dgm:pt>
    <dgm:pt modelId="{08F1D2F0-9BD1-45E3-8B54-D57B89D3655B}" type="parTrans" cxnId="{C862D4B7-16A8-4208-A177-A555363D963A}">
      <dgm:prSet/>
      <dgm:spPr/>
      <dgm:t>
        <a:bodyPr/>
        <a:lstStyle/>
        <a:p>
          <a:endParaRPr lang="en-US"/>
        </a:p>
      </dgm:t>
    </dgm:pt>
    <dgm:pt modelId="{4519921A-7070-4E17-8958-F8DB385F4B18}" type="sibTrans" cxnId="{C862D4B7-16A8-4208-A177-A555363D963A}">
      <dgm:prSet/>
      <dgm:spPr/>
      <dgm:t>
        <a:bodyPr/>
        <a:lstStyle/>
        <a:p>
          <a:endParaRPr lang="en-US"/>
        </a:p>
      </dgm:t>
    </dgm:pt>
    <dgm:pt modelId="{18B56455-3ABE-4528-9775-BE48B682B281}">
      <dgm:prSet/>
      <dgm:spPr/>
      <dgm:t>
        <a:bodyPr/>
        <a:lstStyle/>
        <a:p>
          <a:r>
            <a:rPr lang="en-US"/>
            <a:t>Appeals are essentially </a:t>
          </a:r>
          <a:r>
            <a:rPr lang="en-US" i="1"/>
            <a:t>de novo</a:t>
          </a:r>
          <a:r>
            <a:rPr lang="en-US"/>
            <a:t> by statute, but errors of law win.</a:t>
          </a:r>
        </a:p>
      </dgm:t>
    </dgm:pt>
    <dgm:pt modelId="{7BE5EE26-BEFA-4C53-A7EA-7A3C52C0F800}" type="parTrans" cxnId="{C997C028-412A-4D47-9604-EFBA339DD829}">
      <dgm:prSet/>
      <dgm:spPr/>
      <dgm:t>
        <a:bodyPr/>
        <a:lstStyle/>
        <a:p>
          <a:endParaRPr lang="en-US"/>
        </a:p>
      </dgm:t>
    </dgm:pt>
    <dgm:pt modelId="{78138C1A-BD36-48BD-AC86-099933F4F892}" type="sibTrans" cxnId="{C997C028-412A-4D47-9604-EFBA339DD829}">
      <dgm:prSet/>
      <dgm:spPr/>
      <dgm:t>
        <a:bodyPr/>
        <a:lstStyle/>
        <a:p>
          <a:endParaRPr lang="en-US"/>
        </a:p>
      </dgm:t>
    </dgm:pt>
    <dgm:pt modelId="{6D3AEC8C-2C91-4D4F-B428-C9E74026E7C2}">
      <dgm:prSet/>
      <dgm:spPr/>
      <dgm:t>
        <a:bodyPr/>
        <a:lstStyle/>
        <a:p>
          <a:r>
            <a:rPr lang="en-US"/>
            <a:t>There is no “bond” required on appeal, only an undertaking to pay rent.</a:t>
          </a:r>
        </a:p>
      </dgm:t>
    </dgm:pt>
    <dgm:pt modelId="{F6B9CA93-A69D-4A18-8799-9DB8208C498D}" type="parTrans" cxnId="{9288CABB-C557-4F02-BD17-23E72EFA5DBD}">
      <dgm:prSet/>
      <dgm:spPr/>
      <dgm:t>
        <a:bodyPr/>
        <a:lstStyle/>
        <a:p>
          <a:endParaRPr lang="en-US"/>
        </a:p>
      </dgm:t>
    </dgm:pt>
    <dgm:pt modelId="{4C9A8EC4-5774-4226-9182-3D61BE84F136}" type="sibTrans" cxnId="{9288CABB-C557-4F02-BD17-23E72EFA5DBD}">
      <dgm:prSet/>
      <dgm:spPr/>
      <dgm:t>
        <a:bodyPr/>
        <a:lstStyle/>
        <a:p>
          <a:endParaRPr lang="en-US"/>
        </a:p>
      </dgm:t>
    </dgm:pt>
    <dgm:pt modelId="{860DCCC1-346B-4511-9DD1-0BA32D534C11}" type="pres">
      <dgm:prSet presAssocID="{34892E02-0F05-4620-8ADA-F2A59C9C286E}" presName="root" presStyleCnt="0">
        <dgm:presLayoutVars>
          <dgm:dir/>
          <dgm:resizeHandles val="exact"/>
        </dgm:presLayoutVars>
      </dgm:prSet>
      <dgm:spPr/>
    </dgm:pt>
    <dgm:pt modelId="{9A4448B1-D407-4373-B074-465EFD065BDA}" type="pres">
      <dgm:prSet presAssocID="{6EF761BD-0D93-4DAB-8143-9A3115085679}" presName="compNode" presStyleCnt="0"/>
      <dgm:spPr/>
    </dgm:pt>
    <dgm:pt modelId="{CAFA5685-690E-435F-99E7-784C4691694D}" type="pres">
      <dgm:prSet presAssocID="{6EF761BD-0D93-4DAB-8143-9A3115085679}" presName="bgRect" presStyleLbl="bgShp" presStyleIdx="0" presStyleCnt="6"/>
      <dgm:spPr/>
    </dgm:pt>
    <dgm:pt modelId="{F00A1195-2C75-4613-8A78-81F2CF7A1AEB}" type="pres">
      <dgm:prSet presAssocID="{6EF761BD-0D93-4DAB-8143-9A3115085679}" presName="iconRect" presStyleLbl="nod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68CD135-4038-4C9B-BA9C-41D4DC92F7ED}" type="pres">
      <dgm:prSet presAssocID="{6EF761BD-0D93-4DAB-8143-9A3115085679}" presName="spaceRect" presStyleCnt="0"/>
      <dgm:spPr/>
    </dgm:pt>
    <dgm:pt modelId="{B59782A7-8FAF-4E80-A172-261A7EB79CCE}" type="pres">
      <dgm:prSet presAssocID="{6EF761BD-0D93-4DAB-8143-9A3115085679}" presName="parTx" presStyleLbl="revTx" presStyleIdx="0" presStyleCnt="6">
        <dgm:presLayoutVars>
          <dgm:chMax val="0"/>
          <dgm:chPref val="0"/>
        </dgm:presLayoutVars>
      </dgm:prSet>
      <dgm:spPr/>
    </dgm:pt>
    <dgm:pt modelId="{E9912948-8E95-435D-AA57-B42378948E13}" type="pres">
      <dgm:prSet presAssocID="{AA352C50-3DF9-4341-B3F0-A1D00D34E1EE}" presName="sibTrans" presStyleCnt="0"/>
      <dgm:spPr/>
    </dgm:pt>
    <dgm:pt modelId="{72B7FDBF-CDED-464A-B876-8012D83B80A5}" type="pres">
      <dgm:prSet presAssocID="{532E14E1-41DA-4EA0-96ED-F09769A6B72E}" presName="compNode" presStyleCnt="0"/>
      <dgm:spPr/>
    </dgm:pt>
    <dgm:pt modelId="{DBF0EF86-43B4-49B4-8BE0-6A783B724F63}" type="pres">
      <dgm:prSet presAssocID="{532E14E1-41DA-4EA0-96ED-F09769A6B72E}" presName="bgRect" presStyleLbl="bgShp" presStyleIdx="1" presStyleCnt="6"/>
      <dgm:spPr/>
    </dgm:pt>
    <dgm:pt modelId="{11A89023-A4B3-4CE0-9D14-C50773A64952}" type="pres">
      <dgm:prSet presAssocID="{532E14E1-41DA-4EA0-96ED-F09769A6B72E}" presName="iconRect" presStyleLbl="node1" presStyleIdx="1" presStyleCnt="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9437A2E-7D0F-4C38-80F7-38932C34F589}" type="pres">
      <dgm:prSet presAssocID="{532E14E1-41DA-4EA0-96ED-F09769A6B72E}" presName="spaceRect" presStyleCnt="0"/>
      <dgm:spPr/>
    </dgm:pt>
    <dgm:pt modelId="{E1D73FB4-1DA3-4E28-A839-DE66C2CA306C}" type="pres">
      <dgm:prSet presAssocID="{532E14E1-41DA-4EA0-96ED-F09769A6B72E}" presName="parTx" presStyleLbl="revTx" presStyleIdx="1" presStyleCnt="6">
        <dgm:presLayoutVars>
          <dgm:chMax val="0"/>
          <dgm:chPref val="0"/>
        </dgm:presLayoutVars>
      </dgm:prSet>
      <dgm:spPr/>
    </dgm:pt>
    <dgm:pt modelId="{CB412D49-2BF4-44CF-84E3-37EC6EE01B76}" type="pres">
      <dgm:prSet presAssocID="{002DB324-3BBB-4D01-A1C2-06BA80F49357}" presName="sibTrans" presStyleCnt="0"/>
      <dgm:spPr/>
    </dgm:pt>
    <dgm:pt modelId="{224BCE7E-B13B-4C53-B2F9-1C58FA16CCC5}" type="pres">
      <dgm:prSet presAssocID="{E325998E-BD21-4626-A98A-9ADD51E9260C}" presName="compNode" presStyleCnt="0"/>
      <dgm:spPr/>
    </dgm:pt>
    <dgm:pt modelId="{75ACC9EF-CC4B-443F-A5A2-ECCD4C77BE76}" type="pres">
      <dgm:prSet presAssocID="{E325998E-BD21-4626-A98A-9ADD51E9260C}" presName="bgRect" presStyleLbl="bgShp" presStyleIdx="2" presStyleCnt="6"/>
      <dgm:spPr/>
    </dgm:pt>
    <dgm:pt modelId="{59C4F360-65CD-4879-9EB9-6D0D6278696A}" type="pres">
      <dgm:prSet presAssocID="{E325998E-BD21-4626-A98A-9ADD51E9260C}" presName="iconRect" presStyleLbl="node1" presStyleIdx="2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D9E0861-4DAA-4420-AE24-E9243E53E690}" type="pres">
      <dgm:prSet presAssocID="{E325998E-BD21-4626-A98A-9ADD51E9260C}" presName="spaceRect" presStyleCnt="0"/>
      <dgm:spPr/>
    </dgm:pt>
    <dgm:pt modelId="{498FABDA-51E7-4BC9-8A24-DECC4D46F28D}" type="pres">
      <dgm:prSet presAssocID="{E325998E-BD21-4626-A98A-9ADD51E9260C}" presName="parTx" presStyleLbl="revTx" presStyleIdx="2" presStyleCnt="6">
        <dgm:presLayoutVars>
          <dgm:chMax val="0"/>
          <dgm:chPref val="0"/>
        </dgm:presLayoutVars>
      </dgm:prSet>
      <dgm:spPr/>
    </dgm:pt>
    <dgm:pt modelId="{180BAA89-72A9-4D48-855B-F8B8C565B611}" type="pres">
      <dgm:prSet presAssocID="{34DA4A6F-CEBE-4DED-A5E0-017E8EBBA2D0}" presName="sibTrans" presStyleCnt="0"/>
      <dgm:spPr/>
    </dgm:pt>
    <dgm:pt modelId="{F660A756-8D02-462D-BF98-BD7FC9504D18}" type="pres">
      <dgm:prSet presAssocID="{721E874B-044F-4C20-B399-F7632855AA4A}" presName="compNode" presStyleCnt="0"/>
      <dgm:spPr/>
    </dgm:pt>
    <dgm:pt modelId="{2F245011-A5A1-4C30-83DD-AF2167F14596}" type="pres">
      <dgm:prSet presAssocID="{721E874B-044F-4C20-B399-F7632855AA4A}" presName="bgRect" presStyleLbl="bgShp" presStyleIdx="3" presStyleCnt="6"/>
      <dgm:spPr/>
    </dgm:pt>
    <dgm:pt modelId="{D726BCD7-7727-478A-9F72-4AE9C9121FE5}" type="pres">
      <dgm:prSet presAssocID="{721E874B-044F-4C20-B399-F7632855AA4A}" presName="iconRect" presStyleLbl="node1" presStyleIdx="3" presStyleCnt="6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BE4530A-C432-46BF-BFBB-EA6754BE64AD}" type="pres">
      <dgm:prSet presAssocID="{721E874B-044F-4C20-B399-F7632855AA4A}" presName="spaceRect" presStyleCnt="0"/>
      <dgm:spPr/>
    </dgm:pt>
    <dgm:pt modelId="{962F4CD5-8E2E-4061-92FE-183592A8ACAE}" type="pres">
      <dgm:prSet presAssocID="{721E874B-044F-4C20-B399-F7632855AA4A}" presName="parTx" presStyleLbl="revTx" presStyleIdx="3" presStyleCnt="6">
        <dgm:presLayoutVars>
          <dgm:chMax val="0"/>
          <dgm:chPref val="0"/>
        </dgm:presLayoutVars>
      </dgm:prSet>
      <dgm:spPr/>
    </dgm:pt>
    <dgm:pt modelId="{E949A157-D058-41A7-9170-4C70D0C6C755}" type="pres">
      <dgm:prSet presAssocID="{4519921A-7070-4E17-8958-F8DB385F4B18}" presName="sibTrans" presStyleCnt="0"/>
      <dgm:spPr/>
    </dgm:pt>
    <dgm:pt modelId="{D5C35BEA-8DF2-4920-A471-29A0EA4B6BBE}" type="pres">
      <dgm:prSet presAssocID="{18B56455-3ABE-4528-9775-BE48B682B281}" presName="compNode" presStyleCnt="0"/>
      <dgm:spPr/>
    </dgm:pt>
    <dgm:pt modelId="{E1EA61DC-EB9E-42EE-AC35-C78E8A75EFA1}" type="pres">
      <dgm:prSet presAssocID="{18B56455-3ABE-4528-9775-BE48B682B281}" presName="bgRect" presStyleLbl="bgShp" presStyleIdx="4" presStyleCnt="6"/>
      <dgm:spPr/>
    </dgm:pt>
    <dgm:pt modelId="{C8DC76D1-EEC7-458B-96EB-39E6F96A2C2A}" type="pres">
      <dgm:prSet presAssocID="{18B56455-3ABE-4528-9775-BE48B682B281}" presName="iconRect" presStyleLbl="node1" presStyleIdx="4" presStyleCnt="6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E915B60-824F-41F2-8D47-0C2FF892BE55}" type="pres">
      <dgm:prSet presAssocID="{18B56455-3ABE-4528-9775-BE48B682B281}" presName="spaceRect" presStyleCnt="0"/>
      <dgm:spPr/>
    </dgm:pt>
    <dgm:pt modelId="{AC37AD9B-9847-4BDB-A8E8-CAD05A1A7F3F}" type="pres">
      <dgm:prSet presAssocID="{18B56455-3ABE-4528-9775-BE48B682B281}" presName="parTx" presStyleLbl="revTx" presStyleIdx="4" presStyleCnt="6">
        <dgm:presLayoutVars>
          <dgm:chMax val="0"/>
          <dgm:chPref val="0"/>
        </dgm:presLayoutVars>
      </dgm:prSet>
      <dgm:spPr/>
    </dgm:pt>
    <dgm:pt modelId="{2E32992B-6710-4A0C-B3A0-1AEDD1A6BB10}" type="pres">
      <dgm:prSet presAssocID="{78138C1A-BD36-48BD-AC86-099933F4F892}" presName="sibTrans" presStyleCnt="0"/>
      <dgm:spPr/>
    </dgm:pt>
    <dgm:pt modelId="{B4B1E4A9-79E1-4FEC-B7F5-01AB2E6DFF07}" type="pres">
      <dgm:prSet presAssocID="{6D3AEC8C-2C91-4D4F-B428-C9E74026E7C2}" presName="compNode" presStyleCnt="0"/>
      <dgm:spPr/>
    </dgm:pt>
    <dgm:pt modelId="{B64549EF-9150-44C0-89BE-3D3ABC028EB3}" type="pres">
      <dgm:prSet presAssocID="{6D3AEC8C-2C91-4D4F-B428-C9E74026E7C2}" presName="bgRect" presStyleLbl="bgShp" presStyleIdx="5" presStyleCnt="6"/>
      <dgm:spPr/>
    </dgm:pt>
    <dgm:pt modelId="{C1A0DEB6-E26F-4AA0-B2F8-8D547D50CF3E}" type="pres">
      <dgm:prSet presAssocID="{6D3AEC8C-2C91-4D4F-B428-C9E74026E7C2}" presName="iconRect" presStyleLbl="node1" presStyleIdx="5" presStyleCnt="6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E54B0C7F-F6AD-4E7C-98F0-4B9315E7BB07}" type="pres">
      <dgm:prSet presAssocID="{6D3AEC8C-2C91-4D4F-B428-C9E74026E7C2}" presName="spaceRect" presStyleCnt="0"/>
      <dgm:spPr/>
    </dgm:pt>
    <dgm:pt modelId="{73205AA8-C5F6-4207-8B6B-1F88E1DBA88E}" type="pres">
      <dgm:prSet presAssocID="{6D3AEC8C-2C91-4D4F-B428-C9E74026E7C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997C028-412A-4D47-9604-EFBA339DD829}" srcId="{34892E02-0F05-4620-8ADA-F2A59C9C286E}" destId="{18B56455-3ABE-4528-9775-BE48B682B281}" srcOrd="4" destOrd="0" parTransId="{7BE5EE26-BEFA-4C53-A7EA-7A3C52C0F800}" sibTransId="{78138C1A-BD36-48BD-AC86-099933F4F892}"/>
    <dgm:cxn modelId="{091F2636-4410-40BA-91CB-22F472F9700A}" srcId="{34892E02-0F05-4620-8ADA-F2A59C9C286E}" destId="{532E14E1-41DA-4EA0-96ED-F09769A6B72E}" srcOrd="1" destOrd="0" parTransId="{FCEC5C4D-70E2-47E7-9C8D-642966C8593D}" sibTransId="{002DB324-3BBB-4D01-A1C2-06BA80F49357}"/>
    <dgm:cxn modelId="{A044AF39-1C12-4674-9277-08E144C85AD0}" type="presOf" srcId="{532E14E1-41DA-4EA0-96ED-F09769A6B72E}" destId="{E1D73FB4-1DA3-4E28-A839-DE66C2CA306C}" srcOrd="0" destOrd="0" presId="urn:microsoft.com/office/officeart/2018/2/layout/IconVerticalSolidList"/>
    <dgm:cxn modelId="{6A5BA25C-8B73-4104-9943-0DADB87C1331}" type="presOf" srcId="{6D3AEC8C-2C91-4D4F-B428-C9E74026E7C2}" destId="{73205AA8-C5F6-4207-8B6B-1F88E1DBA88E}" srcOrd="0" destOrd="0" presId="urn:microsoft.com/office/officeart/2018/2/layout/IconVerticalSolidList"/>
    <dgm:cxn modelId="{81528B61-E18C-4F41-B4E6-282588825311}" type="presOf" srcId="{6EF761BD-0D93-4DAB-8143-9A3115085679}" destId="{B59782A7-8FAF-4E80-A172-261A7EB79CCE}" srcOrd="0" destOrd="0" presId="urn:microsoft.com/office/officeart/2018/2/layout/IconVerticalSolidList"/>
    <dgm:cxn modelId="{840A0782-1CDF-4EEE-9B37-1AF9F39651B5}" type="presOf" srcId="{721E874B-044F-4C20-B399-F7632855AA4A}" destId="{962F4CD5-8E2E-4061-92FE-183592A8ACAE}" srcOrd="0" destOrd="0" presId="urn:microsoft.com/office/officeart/2018/2/layout/IconVerticalSolidList"/>
    <dgm:cxn modelId="{330CAE88-494F-44AF-A8FA-E2FD123BE1AC}" srcId="{34892E02-0F05-4620-8ADA-F2A59C9C286E}" destId="{E325998E-BD21-4626-A98A-9ADD51E9260C}" srcOrd="2" destOrd="0" parTransId="{F5A375A4-232C-4C85-AF37-04341B74287A}" sibTransId="{34DA4A6F-CEBE-4DED-A5E0-017E8EBBA2D0}"/>
    <dgm:cxn modelId="{5172C290-388B-4C7D-B9F4-ABAFEB18E566}" type="presOf" srcId="{E325998E-BD21-4626-A98A-9ADD51E9260C}" destId="{498FABDA-51E7-4BC9-8A24-DECC4D46F28D}" srcOrd="0" destOrd="0" presId="urn:microsoft.com/office/officeart/2018/2/layout/IconVerticalSolidList"/>
    <dgm:cxn modelId="{C862D4B7-16A8-4208-A177-A555363D963A}" srcId="{34892E02-0F05-4620-8ADA-F2A59C9C286E}" destId="{721E874B-044F-4C20-B399-F7632855AA4A}" srcOrd="3" destOrd="0" parTransId="{08F1D2F0-9BD1-45E3-8B54-D57B89D3655B}" sibTransId="{4519921A-7070-4E17-8958-F8DB385F4B18}"/>
    <dgm:cxn modelId="{9288CABB-C557-4F02-BD17-23E72EFA5DBD}" srcId="{34892E02-0F05-4620-8ADA-F2A59C9C286E}" destId="{6D3AEC8C-2C91-4D4F-B428-C9E74026E7C2}" srcOrd="5" destOrd="0" parTransId="{F6B9CA93-A69D-4A18-8799-9DB8208C498D}" sibTransId="{4C9A8EC4-5774-4226-9182-3D61BE84F136}"/>
    <dgm:cxn modelId="{0DDC88CF-4FA8-47F1-B861-5BAE8C052B64}" type="presOf" srcId="{18B56455-3ABE-4528-9775-BE48B682B281}" destId="{AC37AD9B-9847-4BDB-A8E8-CAD05A1A7F3F}" srcOrd="0" destOrd="0" presId="urn:microsoft.com/office/officeart/2018/2/layout/IconVerticalSolidList"/>
    <dgm:cxn modelId="{93BB7DD5-4925-4125-AFAB-1E7B8F2E5D3E}" srcId="{34892E02-0F05-4620-8ADA-F2A59C9C286E}" destId="{6EF761BD-0D93-4DAB-8143-9A3115085679}" srcOrd="0" destOrd="0" parTransId="{24E8066B-5EAC-40FA-8E1B-920E8A7C0908}" sibTransId="{AA352C50-3DF9-4341-B3F0-A1D00D34E1EE}"/>
    <dgm:cxn modelId="{9EB713DA-9AE9-45C1-AE8F-CCA20EF4289F}" type="presOf" srcId="{34892E02-0F05-4620-8ADA-F2A59C9C286E}" destId="{860DCCC1-346B-4511-9DD1-0BA32D534C11}" srcOrd="0" destOrd="0" presId="urn:microsoft.com/office/officeart/2018/2/layout/IconVerticalSolidList"/>
    <dgm:cxn modelId="{1F9F48B8-5906-41E4-AFA5-CE843C9C88A0}" type="presParOf" srcId="{860DCCC1-346B-4511-9DD1-0BA32D534C11}" destId="{9A4448B1-D407-4373-B074-465EFD065BDA}" srcOrd="0" destOrd="0" presId="urn:microsoft.com/office/officeart/2018/2/layout/IconVerticalSolidList"/>
    <dgm:cxn modelId="{7A979EC5-A2A5-4FAD-ABEE-36F484912C62}" type="presParOf" srcId="{9A4448B1-D407-4373-B074-465EFD065BDA}" destId="{CAFA5685-690E-435F-99E7-784C4691694D}" srcOrd="0" destOrd="0" presId="urn:microsoft.com/office/officeart/2018/2/layout/IconVerticalSolidList"/>
    <dgm:cxn modelId="{676295AE-3DAA-4A95-B69D-D382D6723A0E}" type="presParOf" srcId="{9A4448B1-D407-4373-B074-465EFD065BDA}" destId="{F00A1195-2C75-4613-8A78-81F2CF7A1AEB}" srcOrd="1" destOrd="0" presId="urn:microsoft.com/office/officeart/2018/2/layout/IconVerticalSolidList"/>
    <dgm:cxn modelId="{D716A077-712D-490E-B0DC-C32467D3B6EE}" type="presParOf" srcId="{9A4448B1-D407-4373-B074-465EFD065BDA}" destId="{468CD135-4038-4C9B-BA9C-41D4DC92F7ED}" srcOrd="2" destOrd="0" presId="urn:microsoft.com/office/officeart/2018/2/layout/IconVerticalSolidList"/>
    <dgm:cxn modelId="{C75C9C5C-D250-42E4-A818-7D0B2DFB0885}" type="presParOf" srcId="{9A4448B1-D407-4373-B074-465EFD065BDA}" destId="{B59782A7-8FAF-4E80-A172-261A7EB79CCE}" srcOrd="3" destOrd="0" presId="urn:microsoft.com/office/officeart/2018/2/layout/IconVerticalSolidList"/>
    <dgm:cxn modelId="{ABFA6FFB-A3DB-4362-B709-BA23448670BB}" type="presParOf" srcId="{860DCCC1-346B-4511-9DD1-0BA32D534C11}" destId="{E9912948-8E95-435D-AA57-B42378948E13}" srcOrd="1" destOrd="0" presId="urn:microsoft.com/office/officeart/2018/2/layout/IconVerticalSolidList"/>
    <dgm:cxn modelId="{56B5DE2D-D87F-48ED-9728-0511BED92CC8}" type="presParOf" srcId="{860DCCC1-346B-4511-9DD1-0BA32D534C11}" destId="{72B7FDBF-CDED-464A-B876-8012D83B80A5}" srcOrd="2" destOrd="0" presId="urn:microsoft.com/office/officeart/2018/2/layout/IconVerticalSolidList"/>
    <dgm:cxn modelId="{28308E80-5C8E-4846-B72B-891E7F070983}" type="presParOf" srcId="{72B7FDBF-CDED-464A-B876-8012D83B80A5}" destId="{DBF0EF86-43B4-49B4-8BE0-6A783B724F63}" srcOrd="0" destOrd="0" presId="urn:microsoft.com/office/officeart/2018/2/layout/IconVerticalSolidList"/>
    <dgm:cxn modelId="{6852DDF5-8894-43CF-A580-7288564FFE4B}" type="presParOf" srcId="{72B7FDBF-CDED-464A-B876-8012D83B80A5}" destId="{11A89023-A4B3-4CE0-9D14-C50773A64952}" srcOrd="1" destOrd="0" presId="urn:microsoft.com/office/officeart/2018/2/layout/IconVerticalSolidList"/>
    <dgm:cxn modelId="{73804BE0-635D-47C4-8495-155A4E88122B}" type="presParOf" srcId="{72B7FDBF-CDED-464A-B876-8012D83B80A5}" destId="{69437A2E-7D0F-4C38-80F7-38932C34F589}" srcOrd="2" destOrd="0" presId="urn:microsoft.com/office/officeart/2018/2/layout/IconVerticalSolidList"/>
    <dgm:cxn modelId="{E464A44A-A988-4D81-9691-B0B45BFBDCBE}" type="presParOf" srcId="{72B7FDBF-CDED-464A-B876-8012D83B80A5}" destId="{E1D73FB4-1DA3-4E28-A839-DE66C2CA306C}" srcOrd="3" destOrd="0" presId="urn:microsoft.com/office/officeart/2018/2/layout/IconVerticalSolidList"/>
    <dgm:cxn modelId="{23F70200-A5E5-4728-BE65-EF9D6E2E7072}" type="presParOf" srcId="{860DCCC1-346B-4511-9DD1-0BA32D534C11}" destId="{CB412D49-2BF4-44CF-84E3-37EC6EE01B76}" srcOrd="3" destOrd="0" presId="urn:microsoft.com/office/officeart/2018/2/layout/IconVerticalSolidList"/>
    <dgm:cxn modelId="{D40FA85C-32D1-4635-9C73-C3634D1CB65A}" type="presParOf" srcId="{860DCCC1-346B-4511-9DD1-0BA32D534C11}" destId="{224BCE7E-B13B-4C53-B2F9-1C58FA16CCC5}" srcOrd="4" destOrd="0" presId="urn:microsoft.com/office/officeart/2018/2/layout/IconVerticalSolidList"/>
    <dgm:cxn modelId="{14A2C060-4A8E-49BD-9E5F-601640FE9BF6}" type="presParOf" srcId="{224BCE7E-B13B-4C53-B2F9-1C58FA16CCC5}" destId="{75ACC9EF-CC4B-443F-A5A2-ECCD4C77BE76}" srcOrd="0" destOrd="0" presId="urn:microsoft.com/office/officeart/2018/2/layout/IconVerticalSolidList"/>
    <dgm:cxn modelId="{DCE7619D-99F3-4F24-A8BA-F30D55BEE2B4}" type="presParOf" srcId="{224BCE7E-B13B-4C53-B2F9-1C58FA16CCC5}" destId="{59C4F360-65CD-4879-9EB9-6D0D6278696A}" srcOrd="1" destOrd="0" presId="urn:microsoft.com/office/officeart/2018/2/layout/IconVerticalSolidList"/>
    <dgm:cxn modelId="{9E654204-D190-41E9-91D2-9DDCE2259B4C}" type="presParOf" srcId="{224BCE7E-B13B-4C53-B2F9-1C58FA16CCC5}" destId="{4D9E0861-4DAA-4420-AE24-E9243E53E690}" srcOrd="2" destOrd="0" presId="urn:microsoft.com/office/officeart/2018/2/layout/IconVerticalSolidList"/>
    <dgm:cxn modelId="{5C48CAFA-FB4A-42C4-B321-1A5BE5784C2C}" type="presParOf" srcId="{224BCE7E-B13B-4C53-B2F9-1C58FA16CCC5}" destId="{498FABDA-51E7-4BC9-8A24-DECC4D46F28D}" srcOrd="3" destOrd="0" presId="urn:microsoft.com/office/officeart/2018/2/layout/IconVerticalSolidList"/>
    <dgm:cxn modelId="{BDC986A5-66E6-40DF-91BC-E62B8BE4A8AF}" type="presParOf" srcId="{860DCCC1-346B-4511-9DD1-0BA32D534C11}" destId="{180BAA89-72A9-4D48-855B-F8B8C565B611}" srcOrd="5" destOrd="0" presId="urn:microsoft.com/office/officeart/2018/2/layout/IconVerticalSolidList"/>
    <dgm:cxn modelId="{79F29F68-C0F0-4290-B662-F30DAE13AFE7}" type="presParOf" srcId="{860DCCC1-346B-4511-9DD1-0BA32D534C11}" destId="{F660A756-8D02-462D-BF98-BD7FC9504D18}" srcOrd="6" destOrd="0" presId="urn:microsoft.com/office/officeart/2018/2/layout/IconVerticalSolidList"/>
    <dgm:cxn modelId="{811FE059-1E67-4FDB-820B-DE67D5E668F4}" type="presParOf" srcId="{F660A756-8D02-462D-BF98-BD7FC9504D18}" destId="{2F245011-A5A1-4C30-83DD-AF2167F14596}" srcOrd="0" destOrd="0" presId="urn:microsoft.com/office/officeart/2018/2/layout/IconVerticalSolidList"/>
    <dgm:cxn modelId="{097C214F-9D49-40D8-AC0F-8485E19E15AA}" type="presParOf" srcId="{F660A756-8D02-462D-BF98-BD7FC9504D18}" destId="{D726BCD7-7727-478A-9F72-4AE9C9121FE5}" srcOrd="1" destOrd="0" presId="urn:microsoft.com/office/officeart/2018/2/layout/IconVerticalSolidList"/>
    <dgm:cxn modelId="{5EA8CA5B-B96F-45B2-A0B3-E30E41D1C8CC}" type="presParOf" srcId="{F660A756-8D02-462D-BF98-BD7FC9504D18}" destId="{0BE4530A-C432-46BF-BFBB-EA6754BE64AD}" srcOrd="2" destOrd="0" presId="urn:microsoft.com/office/officeart/2018/2/layout/IconVerticalSolidList"/>
    <dgm:cxn modelId="{456830D5-573B-4463-BFBA-8BDA13902DEE}" type="presParOf" srcId="{F660A756-8D02-462D-BF98-BD7FC9504D18}" destId="{962F4CD5-8E2E-4061-92FE-183592A8ACAE}" srcOrd="3" destOrd="0" presId="urn:microsoft.com/office/officeart/2018/2/layout/IconVerticalSolidList"/>
    <dgm:cxn modelId="{6C620E1D-6FDD-4A8E-AD83-C3D2BEF80E31}" type="presParOf" srcId="{860DCCC1-346B-4511-9DD1-0BA32D534C11}" destId="{E949A157-D058-41A7-9170-4C70D0C6C755}" srcOrd="7" destOrd="0" presId="urn:microsoft.com/office/officeart/2018/2/layout/IconVerticalSolidList"/>
    <dgm:cxn modelId="{09F1B85F-3477-444C-8B1C-CECB43E94CFE}" type="presParOf" srcId="{860DCCC1-346B-4511-9DD1-0BA32D534C11}" destId="{D5C35BEA-8DF2-4920-A471-29A0EA4B6BBE}" srcOrd="8" destOrd="0" presId="urn:microsoft.com/office/officeart/2018/2/layout/IconVerticalSolidList"/>
    <dgm:cxn modelId="{26BAA49F-2236-4CBE-8C7F-56AE9AD6E568}" type="presParOf" srcId="{D5C35BEA-8DF2-4920-A471-29A0EA4B6BBE}" destId="{E1EA61DC-EB9E-42EE-AC35-C78E8A75EFA1}" srcOrd="0" destOrd="0" presId="urn:microsoft.com/office/officeart/2018/2/layout/IconVerticalSolidList"/>
    <dgm:cxn modelId="{F8C600BF-1352-4ABE-9AB4-CCB9FE30CB59}" type="presParOf" srcId="{D5C35BEA-8DF2-4920-A471-29A0EA4B6BBE}" destId="{C8DC76D1-EEC7-458B-96EB-39E6F96A2C2A}" srcOrd="1" destOrd="0" presId="urn:microsoft.com/office/officeart/2018/2/layout/IconVerticalSolidList"/>
    <dgm:cxn modelId="{00354D54-E739-4710-9DF2-93CB9567036D}" type="presParOf" srcId="{D5C35BEA-8DF2-4920-A471-29A0EA4B6BBE}" destId="{AE915B60-824F-41F2-8D47-0C2FF892BE55}" srcOrd="2" destOrd="0" presId="urn:microsoft.com/office/officeart/2018/2/layout/IconVerticalSolidList"/>
    <dgm:cxn modelId="{6F0C359B-FF98-4994-BC4B-2E9F06EFD080}" type="presParOf" srcId="{D5C35BEA-8DF2-4920-A471-29A0EA4B6BBE}" destId="{AC37AD9B-9847-4BDB-A8E8-CAD05A1A7F3F}" srcOrd="3" destOrd="0" presId="urn:microsoft.com/office/officeart/2018/2/layout/IconVerticalSolidList"/>
    <dgm:cxn modelId="{7F6E65F3-59E0-4544-9AB2-0342F017A33A}" type="presParOf" srcId="{860DCCC1-346B-4511-9DD1-0BA32D534C11}" destId="{2E32992B-6710-4A0C-B3A0-1AEDD1A6BB10}" srcOrd="9" destOrd="0" presId="urn:microsoft.com/office/officeart/2018/2/layout/IconVerticalSolidList"/>
    <dgm:cxn modelId="{8732AB40-0AC4-4A95-99A5-20624A834DA2}" type="presParOf" srcId="{860DCCC1-346B-4511-9DD1-0BA32D534C11}" destId="{B4B1E4A9-79E1-4FEC-B7F5-01AB2E6DFF07}" srcOrd="10" destOrd="0" presId="urn:microsoft.com/office/officeart/2018/2/layout/IconVerticalSolidList"/>
    <dgm:cxn modelId="{7D2C641E-0E11-4C10-B6CC-F6F0D5439E7B}" type="presParOf" srcId="{B4B1E4A9-79E1-4FEC-B7F5-01AB2E6DFF07}" destId="{B64549EF-9150-44C0-89BE-3D3ABC028EB3}" srcOrd="0" destOrd="0" presId="urn:microsoft.com/office/officeart/2018/2/layout/IconVerticalSolidList"/>
    <dgm:cxn modelId="{EAD0CAEA-5DAB-4216-B516-B67C3ABB1FE2}" type="presParOf" srcId="{B4B1E4A9-79E1-4FEC-B7F5-01AB2E6DFF07}" destId="{C1A0DEB6-E26F-4AA0-B2F8-8D547D50CF3E}" srcOrd="1" destOrd="0" presId="urn:microsoft.com/office/officeart/2018/2/layout/IconVerticalSolidList"/>
    <dgm:cxn modelId="{3DAE87E4-8D59-4FA8-A60D-7A209B490E61}" type="presParOf" srcId="{B4B1E4A9-79E1-4FEC-B7F5-01AB2E6DFF07}" destId="{E54B0C7F-F6AD-4E7C-98F0-4B9315E7BB07}" srcOrd="2" destOrd="0" presId="urn:microsoft.com/office/officeart/2018/2/layout/IconVerticalSolidList"/>
    <dgm:cxn modelId="{64AD8DFF-988E-4564-9C2C-36265AC9A4AF}" type="presParOf" srcId="{B4B1E4A9-79E1-4FEC-B7F5-01AB2E6DFF07}" destId="{73205AA8-C5F6-4207-8B6B-1F88E1DBA8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CB399-F1D9-41B6-AC35-B2A47049BAB5}">
      <dsp:nvSpPr>
        <dsp:cNvPr id="0" name=""/>
        <dsp:cNvSpPr/>
      </dsp:nvSpPr>
      <dsp:spPr>
        <a:xfrm>
          <a:off x="947" y="0"/>
          <a:ext cx="3696838" cy="40592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8220" tIns="330200" rIns="28822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Landlord terminates the lease, but tenant remains in possession</a:t>
          </a:r>
        </a:p>
      </dsp:txBody>
      <dsp:txXfrm>
        <a:off x="947" y="1542510"/>
        <a:ext cx="3696838" cy="2435542"/>
      </dsp:txXfrm>
    </dsp:sp>
    <dsp:sp modelId="{BF703FB6-F015-419C-A170-E4B4EE728D1B}">
      <dsp:nvSpPr>
        <dsp:cNvPr id="0" name=""/>
        <dsp:cNvSpPr/>
      </dsp:nvSpPr>
      <dsp:spPr>
        <a:xfrm>
          <a:off x="1240481" y="405923"/>
          <a:ext cx="1217771" cy="12177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942" tIns="12700" rIns="9494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418819" y="584261"/>
        <a:ext cx="861095" cy="861095"/>
      </dsp:txXfrm>
    </dsp:sp>
    <dsp:sp modelId="{DAC088A6-4E95-40A5-9049-F8E6C759038A}">
      <dsp:nvSpPr>
        <dsp:cNvPr id="0" name=""/>
        <dsp:cNvSpPr/>
      </dsp:nvSpPr>
      <dsp:spPr>
        <a:xfrm>
          <a:off x="947" y="4059165"/>
          <a:ext cx="3696838" cy="72"/>
        </a:xfrm>
        <a:prstGeom prst="rect">
          <a:avLst/>
        </a:prstGeom>
        <a:gradFill rotWithShape="0">
          <a:gsLst>
            <a:gs pos="0">
              <a:schemeClr val="accent2">
                <a:hueOff val="-236686"/>
                <a:satOff val="-1956"/>
                <a:lumOff val="-4183"/>
                <a:alphaOff val="0"/>
                <a:tint val="96000"/>
                <a:lumMod val="104000"/>
              </a:schemeClr>
            </a:gs>
            <a:gs pos="100000">
              <a:schemeClr val="accent2">
                <a:hueOff val="-236686"/>
                <a:satOff val="-1956"/>
                <a:lumOff val="-4183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236686"/>
              <a:satOff val="-1956"/>
              <a:lumOff val="-4183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81A543-1076-4521-BB56-99BCEE507609}">
      <dsp:nvSpPr>
        <dsp:cNvPr id="0" name=""/>
        <dsp:cNvSpPr/>
      </dsp:nvSpPr>
      <dsp:spPr>
        <a:xfrm>
          <a:off x="4067469" y="0"/>
          <a:ext cx="3696838" cy="4059237"/>
        </a:xfrm>
        <a:prstGeom prst="rect">
          <a:avLst/>
        </a:prstGeom>
        <a:solidFill>
          <a:schemeClr val="accent2">
            <a:tint val="40000"/>
            <a:alpha val="90000"/>
            <a:hueOff val="-957465"/>
            <a:satOff val="-11655"/>
            <a:lumOff val="-251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957465"/>
              <a:satOff val="-11655"/>
              <a:lumOff val="-251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8220" tIns="330200" rIns="28822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Landlord may file an action to eject the tenant</a:t>
          </a:r>
        </a:p>
      </dsp:txBody>
      <dsp:txXfrm>
        <a:off x="4067469" y="1542510"/>
        <a:ext cx="3696838" cy="2435542"/>
      </dsp:txXfrm>
    </dsp:sp>
    <dsp:sp modelId="{23794CCB-574B-4E92-9C2E-9AC59E7CD278}">
      <dsp:nvSpPr>
        <dsp:cNvPr id="0" name=""/>
        <dsp:cNvSpPr/>
      </dsp:nvSpPr>
      <dsp:spPr>
        <a:xfrm>
          <a:off x="5307003" y="405923"/>
          <a:ext cx="1217771" cy="1217771"/>
        </a:xfrm>
        <a:prstGeom prst="ellipse">
          <a:avLst/>
        </a:prstGeom>
        <a:gradFill rotWithShape="0">
          <a:gsLst>
            <a:gs pos="0">
              <a:schemeClr val="accent2">
                <a:hueOff val="-473373"/>
                <a:satOff val="-3912"/>
                <a:lumOff val="-8366"/>
                <a:alphaOff val="0"/>
                <a:tint val="96000"/>
                <a:lumMod val="104000"/>
              </a:schemeClr>
            </a:gs>
            <a:gs pos="100000">
              <a:schemeClr val="accent2">
                <a:hueOff val="-473373"/>
                <a:satOff val="-3912"/>
                <a:lumOff val="-8366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473373"/>
              <a:satOff val="-3912"/>
              <a:lumOff val="-8366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942" tIns="12700" rIns="9494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485341" y="584261"/>
        <a:ext cx="861095" cy="861095"/>
      </dsp:txXfrm>
    </dsp:sp>
    <dsp:sp modelId="{C0CFE60C-52E6-4C0A-8005-A0ACB823C8E1}">
      <dsp:nvSpPr>
        <dsp:cNvPr id="0" name=""/>
        <dsp:cNvSpPr/>
      </dsp:nvSpPr>
      <dsp:spPr>
        <a:xfrm>
          <a:off x="4067469" y="4059165"/>
          <a:ext cx="3696838" cy="72"/>
        </a:xfrm>
        <a:prstGeom prst="rect">
          <a:avLst/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10059"/>
              <a:satOff val="-5868"/>
              <a:lumOff val="-12549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30B13-9ED3-4EF3-9C08-2724B95B0BDF}">
      <dsp:nvSpPr>
        <dsp:cNvPr id="0" name=""/>
        <dsp:cNvSpPr/>
      </dsp:nvSpPr>
      <dsp:spPr>
        <a:xfrm>
          <a:off x="840668" y="523484"/>
          <a:ext cx="977772" cy="97777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4AD11A-4727-4167-9278-F0EDB4D5B80F}">
      <dsp:nvSpPr>
        <dsp:cNvPr id="0" name=""/>
        <dsp:cNvSpPr/>
      </dsp:nvSpPr>
      <dsp:spPr>
        <a:xfrm>
          <a:off x="243140" y="1800943"/>
          <a:ext cx="21728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Failure to pay rent</a:t>
          </a:r>
        </a:p>
      </dsp:txBody>
      <dsp:txXfrm>
        <a:off x="243140" y="1800943"/>
        <a:ext cx="2172828" cy="720000"/>
      </dsp:txXfrm>
    </dsp:sp>
    <dsp:sp modelId="{D1B050A5-0ABF-4789-93A9-C29106BEC18E}">
      <dsp:nvSpPr>
        <dsp:cNvPr id="0" name=""/>
        <dsp:cNvSpPr/>
      </dsp:nvSpPr>
      <dsp:spPr>
        <a:xfrm>
          <a:off x="3393741" y="523484"/>
          <a:ext cx="977772" cy="97777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199BC-89ED-4268-94A4-DD9AA6606580}">
      <dsp:nvSpPr>
        <dsp:cNvPr id="0" name=""/>
        <dsp:cNvSpPr/>
      </dsp:nvSpPr>
      <dsp:spPr>
        <a:xfrm>
          <a:off x="2796213" y="1800943"/>
          <a:ext cx="21728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Violating terms of the lease (materially)</a:t>
          </a:r>
        </a:p>
      </dsp:txBody>
      <dsp:txXfrm>
        <a:off x="2796213" y="1800943"/>
        <a:ext cx="2172828" cy="720000"/>
      </dsp:txXfrm>
    </dsp:sp>
    <dsp:sp modelId="{D918CCA2-16A6-498A-82D1-89CB7331DB5D}">
      <dsp:nvSpPr>
        <dsp:cNvPr id="0" name=""/>
        <dsp:cNvSpPr/>
      </dsp:nvSpPr>
      <dsp:spPr>
        <a:xfrm>
          <a:off x="5946815" y="523484"/>
          <a:ext cx="977772" cy="97777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55FB6-6C27-4960-863D-D9E3C032D6BD}">
      <dsp:nvSpPr>
        <dsp:cNvPr id="0" name=""/>
        <dsp:cNvSpPr/>
      </dsp:nvSpPr>
      <dsp:spPr>
        <a:xfrm>
          <a:off x="5349287" y="1800943"/>
          <a:ext cx="21728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lease term has ended</a:t>
          </a:r>
        </a:p>
      </dsp:txBody>
      <dsp:txXfrm>
        <a:off x="5349287" y="1800943"/>
        <a:ext cx="2172828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2DC54-44C4-4AF2-8C6E-FC452511ED01}">
      <dsp:nvSpPr>
        <dsp:cNvPr id="0" name=""/>
        <dsp:cNvSpPr/>
      </dsp:nvSpPr>
      <dsp:spPr>
        <a:xfrm>
          <a:off x="1198110" y="458"/>
          <a:ext cx="2303286" cy="702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Landlord has to give 14 days’ </a:t>
          </a:r>
          <a:r>
            <a:rPr lang="en-US" sz="1200" u="sng" kern="1200"/>
            <a:t>written</a:t>
          </a:r>
          <a:r>
            <a:rPr lang="en-US" sz="1200" kern="1200"/>
            <a:t> notice </a:t>
          </a:r>
          <a:r>
            <a:rPr lang="en-US" sz="1200" u="sng" kern="1200"/>
            <a:t>and</a:t>
          </a:r>
          <a:r>
            <a:rPr lang="en-US" sz="1200" kern="1200"/>
            <a:t> opportunity to cure</a:t>
          </a:r>
        </a:p>
      </dsp:txBody>
      <dsp:txXfrm>
        <a:off x="1198110" y="458"/>
        <a:ext cx="2303286" cy="702502"/>
      </dsp:txXfrm>
    </dsp:sp>
    <dsp:sp modelId="{8BCB02D9-3741-413E-A6CA-148B0492AEEB}">
      <dsp:nvSpPr>
        <dsp:cNvPr id="0" name=""/>
        <dsp:cNvSpPr/>
      </dsp:nvSpPr>
      <dsp:spPr>
        <a:xfrm>
          <a:off x="1198110" y="990872"/>
          <a:ext cx="2303286" cy="702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If Tenant cures the violation within 14 days (or proceeds in good faith to cure but it takes longer), the lease does not terminate.</a:t>
          </a:r>
        </a:p>
      </dsp:txBody>
      <dsp:txXfrm>
        <a:off x="1198110" y="990872"/>
        <a:ext cx="2303286" cy="702502"/>
      </dsp:txXfrm>
    </dsp:sp>
    <dsp:sp modelId="{4B3813B2-D9A6-4D11-92C8-8CAEA6B116D7}">
      <dsp:nvSpPr>
        <dsp:cNvPr id="0" name=""/>
        <dsp:cNvSpPr/>
      </dsp:nvSpPr>
      <dsp:spPr>
        <a:xfrm>
          <a:off x="1198110" y="1981285"/>
          <a:ext cx="2303286" cy="702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Violation needs to be material.  Make ‘em prove it.</a:t>
          </a:r>
        </a:p>
      </dsp:txBody>
      <dsp:txXfrm>
        <a:off x="1198110" y="1981285"/>
        <a:ext cx="2303286" cy="702502"/>
      </dsp:txXfrm>
    </dsp:sp>
    <dsp:sp modelId="{2759D64C-7ABD-4C4D-949F-FBFFD6F6B789}">
      <dsp:nvSpPr>
        <dsp:cNvPr id="0" name=""/>
        <dsp:cNvSpPr/>
      </dsp:nvSpPr>
      <dsp:spPr>
        <a:xfrm>
          <a:off x="1198110" y="2971698"/>
          <a:ext cx="2303286" cy="702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Certain Landlord rules may not be enforceable.</a:t>
          </a:r>
        </a:p>
      </dsp:txBody>
      <dsp:txXfrm>
        <a:off x="1198110" y="2971698"/>
        <a:ext cx="2303286" cy="702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496BD-3E63-4E5A-A3C2-1792A6AEEFBF}">
      <dsp:nvSpPr>
        <dsp:cNvPr id="0" name=""/>
        <dsp:cNvSpPr/>
      </dsp:nvSpPr>
      <dsp:spPr>
        <a:xfrm>
          <a:off x="0" y="494719"/>
          <a:ext cx="7765256" cy="9133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952A42-6C89-472F-AA05-A431898FE96A}">
      <dsp:nvSpPr>
        <dsp:cNvPr id="0" name=""/>
        <dsp:cNvSpPr/>
      </dsp:nvSpPr>
      <dsp:spPr>
        <a:xfrm>
          <a:off x="276281" y="700218"/>
          <a:ext cx="502330" cy="50233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22F127-7A20-4562-94AC-718ADF9820C6}">
      <dsp:nvSpPr>
        <dsp:cNvPr id="0" name=""/>
        <dsp:cNvSpPr/>
      </dsp:nvSpPr>
      <dsp:spPr>
        <a:xfrm>
          <a:off x="1054894" y="494719"/>
          <a:ext cx="3494365" cy="913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61" tIns="96661" rIns="96661" bIns="9666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12(b)(6) - Rule to Vacate and/or Application for ejectment don’t state facts</a:t>
          </a:r>
        </a:p>
      </dsp:txBody>
      <dsp:txXfrm>
        <a:off x="1054894" y="494719"/>
        <a:ext cx="3494365" cy="913328"/>
      </dsp:txXfrm>
    </dsp:sp>
    <dsp:sp modelId="{741BE420-60D9-4A49-8141-4345D5061355}">
      <dsp:nvSpPr>
        <dsp:cNvPr id="0" name=""/>
        <dsp:cNvSpPr/>
      </dsp:nvSpPr>
      <dsp:spPr>
        <a:xfrm>
          <a:off x="4549259" y="494719"/>
          <a:ext cx="3215996" cy="913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61" tIns="96661" rIns="96661" bIns="9666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Look for checkboxes</a:t>
          </a:r>
        </a:p>
      </dsp:txBody>
      <dsp:txXfrm>
        <a:off x="4549259" y="494719"/>
        <a:ext cx="3215996" cy="913328"/>
      </dsp:txXfrm>
    </dsp:sp>
    <dsp:sp modelId="{AFBE2FF8-F559-4090-9CA4-6117400F07B8}">
      <dsp:nvSpPr>
        <dsp:cNvPr id="0" name=""/>
        <dsp:cNvSpPr/>
      </dsp:nvSpPr>
      <dsp:spPr>
        <a:xfrm>
          <a:off x="0" y="1636380"/>
          <a:ext cx="7765256" cy="9133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240BFC-7C65-4866-B815-E1F031AE2483}">
      <dsp:nvSpPr>
        <dsp:cNvPr id="0" name=""/>
        <dsp:cNvSpPr/>
      </dsp:nvSpPr>
      <dsp:spPr>
        <a:xfrm>
          <a:off x="276281" y="1841878"/>
          <a:ext cx="502330" cy="502330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69DA13-70D5-45E9-B69C-A77995994698}">
      <dsp:nvSpPr>
        <dsp:cNvPr id="0" name=""/>
        <dsp:cNvSpPr/>
      </dsp:nvSpPr>
      <dsp:spPr>
        <a:xfrm>
          <a:off x="1054894" y="1636380"/>
          <a:ext cx="6710361" cy="913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61" tIns="96661" rIns="96661" bIns="9666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Bad notice/lack of opportunity to cure</a:t>
          </a:r>
        </a:p>
      </dsp:txBody>
      <dsp:txXfrm>
        <a:off x="1054894" y="1636380"/>
        <a:ext cx="6710361" cy="913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A5685-690E-435F-99E7-784C4691694D}">
      <dsp:nvSpPr>
        <dsp:cNvPr id="0" name=""/>
        <dsp:cNvSpPr/>
      </dsp:nvSpPr>
      <dsp:spPr>
        <a:xfrm>
          <a:off x="0" y="1144"/>
          <a:ext cx="4731975" cy="487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0A1195-2C75-4613-8A78-81F2CF7A1AEB}">
      <dsp:nvSpPr>
        <dsp:cNvPr id="0" name=""/>
        <dsp:cNvSpPr/>
      </dsp:nvSpPr>
      <dsp:spPr>
        <a:xfrm>
          <a:off x="147559" y="110899"/>
          <a:ext cx="268289" cy="26828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782A7-8FAF-4E80-A172-261A7EB79CCE}">
      <dsp:nvSpPr>
        <dsp:cNvPr id="0" name=""/>
        <dsp:cNvSpPr/>
      </dsp:nvSpPr>
      <dsp:spPr>
        <a:xfrm>
          <a:off x="563408" y="1144"/>
          <a:ext cx="4168566" cy="487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5" tIns="51625" rIns="51625" bIns="516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Doesn’t matter what the lease says, the SCRLTA wins.</a:t>
          </a:r>
        </a:p>
      </dsp:txBody>
      <dsp:txXfrm>
        <a:off x="563408" y="1144"/>
        <a:ext cx="4168566" cy="487799"/>
      </dsp:txXfrm>
    </dsp:sp>
    <dsp:sp modelId="{DBF0EF86-43B4-49B4-8BE0-6A783B724F63}">
      <dsp:nvSpPr>
        <dsp:cNvPr id="0" name=""/>
        <dsp:cNvSpPr/>
      </dsp:nvSpPr>
      <dsp:spPr>
        <a:xfrm>
          <a:off x="0" y="610894"/>
          <a:ext cx="4731975" cy="487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A89023-A4B3-4CE0-9D14-C50773A64952}">
      <dsp:nvSpPr>
        <dsp:cNvPr id="0" name=""/>
        <dsp:cNvSpPr/>
      </dsp:nvSpPr>
      <dsp:spPr>
        <a:xfrm>
          <a:off x="147559" y="720649"/>
          <a:ext cx="268289" cy="268289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D73FB4-1DA3-4E28-A839-DE66C2CA306C}">
      <dsp:nvSpPr>
        <dsp:cNvPr id="0" name=""/>
        <dsp:cNvSpPr/>
      </dsp:nvSpPr>
      <dsp:spPr>
        <a:xfrm>
          <a:off x="563408" y="610894"/>
          <a:ext cx="4168566" cy="487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5" tIns="51625" rIns="51625" bIns="516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Preserve your record!</a:t>
          </a:r>
        </a:p>
      </dsp:txBody>
      <dsp:txXfrm>
        <a:off x="563408" y="610894"/>
        <a:ext cx="4168566" cy="487799"/>
      </dsp:txXfrm>
    </dsp:sp>
    <dsp:sp modelId="{75ACC9EF-CC4B-443F-A5A2-ECCD4C77BE76}">
      <dsp:nvSpPr>
        <dsp:cNvPr id="0" name=""/>
        <dsp:cNvSpPr/>
      </dsp:nvSpPr>
      <dsp:spPr>
        <a:xfrm>
          <a:off x="0" y="1220643"/>
          <a:ext cx="4731975" cy="487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C4F360-65CD-4879-9EB9-6D0D6278696A}">
      <dsp:nvSpPr>
        <dsp:cNvPr id="0" name=""/>
        <dsp:cNvSpPr/>
      </dsp:nvSpPr>
      <dsp:spPr>
        <a:xfrm>
          <a:off x="147559" y="1330398"/>
          <a:ext cx="268289" cy="268289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FABDA-51E7-4BC9-8A24-DECC4D46F28D}">
      <dsp:nvSpPr>
        <dsp:cNvPr id="0" name=""/>
        <dsp:cNvSpPr/>
      </dsp:nvSpPr>
      <dsp:spPr>
        <a:xfrm>
          <a:off x="563408" y="1220643"/>
          <a:ext cx="4168566" cy="487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5" tIns="51625" rIns="51625" bIns="516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What “relaxed rules of evidence” means is unclear.</a:t>
          </a:r>
        </a:p>
      </dsp:txBody>
      <dsp:txXfrm>
        <a:off x="563408" y="1220643"/>
        <a:ext cx="4168566" cy="487799"/>
      </dsp:txXfrm>
    </dsp:sp>
    <dsp:sp modelId="{2F245011-A5A1-4C30-83DD-AF2167F14596}">
      <dsp:nvSpPr>
        <dsp:cNvPr id="0" name=""/>
        <dsp:cNvSpPr/>
      </dsp:nvSpPr>
      <dsp:spPr>
        <a:xfrm>
          <a:off x="0" y="1830392"/>
          <a:ext cx="4731975" cy="487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26BCD7-7727-478A-9F72-4AE9C9121FE5}">
      <dsp:nvSpPr>
        <dsp:cNvPr id="0" name=""/>
        <dsp:cNvSpPr/>
      </dsp:nvSpPr>
      <dsp:spPr>
        <a:xfrm>
          <a:off x="147559" y="1940147"/>
          <a:ext cx="268289" cy="268289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F4CD5-8E2E-4061-92FE-183592A8ACAE}">
      <dsp:nvSpPr>
        <dsp:cNvPr id="0" name=""/>
        <dsp:cNvSpPr/>
      </dsp:nvSpPr>
      <dsp:spPr>
        <a:xfrm>
          <a:off x="563408" y="1830392"/>
          <a:ext cx="4168566" cy="487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5" tIns="51625" rIns="51625" bIns="516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Jury trials can be an advantage (just request them on time)</a:t>
          </a:r>
        </a:p>
      </dsp:txBody>
      <dsp:txXfrm>
        <a:off x="563408" y="1830392"/>
        <a:ext cx="4168566" cy="487799"/>
      </dsp:txXfrm>
    </dsp:sp>
    <dsp:sp modelId="{E1EA61DC-EB9E-42EE-AC35-C78E8A75EFA1}">
      <dsp:nvSpPr>
        <dsp:cNvPr id="0" name=""/>
        <dsp:cNvSpPr/>
      </dsp:nvSpPr>
      <dsp:spPr>
        <a:xfrm>
          <a:off x="0" y="2440142"/>
          <a:ext cx="4731975" cy="487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DC76D1-EEC7-458B-96EB-39E6F96A2C2A}">
      <dsp:nvSpPr>
        <dsp:cNvPr id="0" name=""/>
        <dsp:cNvSpPr/>
      </dsp:nvSpPr>
      <dsp:spPr>
        <a:xfrm>
          <a:off x="147559" y="2549897"/>
          <a:ext cx="268289" cy="268289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37AD9B-9847-4BDB-A8E8-CAD05A1A7F3F}">
      <dsp:nvSpPr>
        <dsp:cNvPr id="0" name=""/>
        <dsp:cNvSpPr/>
      </dsp:nvSpPr>
      <dsp:spPr>
        <a:xfrm>
          <a:off x="563408" y="2440142"/>
          <a:ext cx="4168566" cy="487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5" tIns="51625" rIns="51625" bIns="516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Appeals are essentially </a:t>
          </a:r>
          <a:r>
            <a:rPr lang="en-US" sz="1400" i="1" kern="1200"/>
            <a:t>de novo</a:t>
          </a:r>
          <a:r>
            <a:rPr lang="en-US" sz="1400" kern="1200"/>
            <a:t> by statute, but errors of law win.</a:t>
          </a:r>
        </a:p>
      </dsp:txBody>
      <dsp:txXfrm>
        <a:off x="563408" y="2440142"/>
        <a:ext cx="4168566" cy="487799"/>
      </dsp:txXfrm>
    </dsp:sp>
    <dsp:sp modelId="{B64549EF-9150-44C0-89BE-3D3ABC028EB3}">
      <dsp:nvSpPr>
        <dsp:cNvPr id="0" name=""/>
        <dsp:cNvSpPr/>
      </dsp:nvSpPr>
      <dsp:spPr>
        <a:xfrm>
          <a:off x="0" y="3049891"/>
          <a:ext cx="4731975" cy="4877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A0DEB6-E26F-4AA0-B2F8-8D547D50CF3E}">
      <dsp:nvSpPr>
        <dsp:cNvPr id="0" name=""/>
        <dsp:cNvSpPr/>
      </dsp:nvSpPr>
      <dsp:spPr>
        <a:xfrm>
          <a:off x="147559" y="3159646"/>
          <a:ext cx="268289" cy="268289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05AA8-C5F6-4207-8B6B-1F88E1DBA88E}">
      <dsp:nvSpPr>
        <dsp:cNvPr id="0" name=""/>
        <dsp:cNvSpPr/>
      </dsp:nvSpPr>
      <dsp:spPr>
        <a:xfrm>
          <a:off x="563408" y="3049891"/>
          <a:ext cx="4168566" cy="487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5" tIns="51625" rIns="51625" bIns="516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There is no “bond” required on appeal, only an undertaking to pay rent.</a:t>
          </a:r>
        </a:p>
      </dsp:txBody>
      <dsp:txXfrm>
        <a:off x="563408" y="3049891"/>
        <a:ext cx="4168566" cy="487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81DB-2E01-4155-87CA-69668FBF71DC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805B7-119D-48BB-B709-77BEBFAA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86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7E903-D64E-44BF-9CBA-980E241DD0AE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2EE47-F01C-45E6-88D3-08D04808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4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2EE47-F01C-45E6-88D3-08D04808F2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3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23E1A-BF28-455D-9C0A-919EAA40EF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36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33A-95BA-4D18-84A4-EAF7FF51C6B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06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2EE47-F01C-45E6-88D3-08D04808F2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83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2EE47-F01C-45E6-88D3-08D04808F2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73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2EE47-F01C-45E6-88D3-08D04808F2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87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2EE47-F01C-45E6-88D3-08D04808F2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63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2EE47-F01C-45E6-88D3-08D04808F2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1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33A-95BA-4D18-84A4-EAF7FF51C6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6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33A-95BA-4D18-84A4-EAF7FF51C6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3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33A-95BA-4D18-84A4-EAF7FF51C6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33A-95BA-4D18-84A4-EAF7FF51C6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33A-95BA-4D18-84A4-EAF7FF51C6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A32B-28D0-43D4-BDB5-CED802AD40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33A-95BA-4D18-84A4-EAF7FF51C6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5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33A-95BA-4D18-84A4-EAF7FF51C6B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7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8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80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42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78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5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5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74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23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6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58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3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10/11/19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28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nce.lexis.com/api/document/collection/cases/id/408B-3DK0-0039-405P-00000-00?context=100051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advance.lexis.com/api/document/collection/cases/id/3RX4-3VY0-003G-8209-00000-00?context=1000516" TargetMode="External"/><Relationship Id="rId3" Type="http://schemas.openxmlformats.org/officeDocument/2006/relationships/hyperlink" Target="https://advance.lexis.com/api/document/collection/cases/id/4N0P-CFK0-0039-424D-00000-00?context=1000516" TargetMode="External"/><Relationship Id="rId7" Type="http://schemas.openxmlformats.org/officeDocument/2006/relationships/hyperlink" Target="https://advance.lexis.com/api/document/collection/cases/id/3RX4-2F90-003G-54N4-00000-00?context=100051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vance.lexis.com/api/document/collection/cases/id/3TP6-TTM0-0039-43S8-00000-00?context=1000516" TargetMode="External"/><Relationship Id="rId11" Type="http://schemas.openxmlformats.org/officeDocument/2006/relationships/hyperlink" Target="https://advance.lexis.com/api/document/collection/cases/id/3S3J-X8S0-003D-515J-00000-00?context=1000516" TargetMode="External"/><Relationship Id="rId5" Type="http://schemas.openxmlformats.org/officeDocument/2006/relationships/hyperlink" Target="https://advance.lexis.com/api/document/collection/cases/id/3RX3-WVS0-003F-T2RM-00000-00?context=1000516" TargetMode="External"/><Relationship Id="rId10" Type="http://schemas.openxmlformats.org/officeDocument/2006/relationships/hyperlink" Target="https://advance.lexis.com/api/document/collection/cases/id/3SR3-96J0-0039-446F-00000-00?context=1000516" TargetMode="External"/><Relationship Id="rId4" Type="http://schemas.openxmlformats.org/officeDocument/2006/relationships/hyperlink" Target="https://advance.lexis.com/api/document/collection/cases/id/3RVJ-CX10-003G-C418-00000-00?context=1000516" TargetMode="External"/><Relationship Id="rId9" Type="http://schemas.openxmlformats.org/officeDocument/2006/relationships/hyperlink" Target="https://advance.lexis.com/api/document/collection/cases/id/3RX3-W5Y0-003C-G0M5-00000-00?context=1000516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advance.lexis.com/api/document/collection/cases/id/7VP9-2MM1-2R6J-209G-00000-00?context=1000516" TargetMode="External"/><Relationship Id="rId13" Type="http://schemas.openxmlformats.org/officeDocument/2006/relationships/hyperlink" Target="https://advance.lexis.com/api/document/collection/cases/id/4NMC-YYK0-0039-42VC-00000-00?page=2&amp;reporter=7422&amp;context=1000516" TargetMode="External"/><Relationship Id="rId3" Type="http://schemas.openxmlformats.org/officeDocument/2006/relationships/hyperlink" Target="https://advance.lexis.com/api/document/collection/cases/id/3RX4-4KY0-003F-D116-00000-00?context=1000516" TargetMode="External"/><Relationship Id="rId7" Type="http://schemas.openxmlformats.org/officeDocument/2006/relationships/hyperlink" Target="https://advance.lexis.com/api/document/collection/cases/id/3RX4-4C60-003F-D47W-00000-00?context=1000516" TargetMode="External"/><Relationship Id="rId12" Type="http://schemas.openxmlformats.org/officeDocument/2006/relationships/hyperlink" Target="https://advance.lexis.com/api/document/collection/cases/id/3RVC-1020-003G-63RF-00000-00?page=5&amp;reporter=7362&amp;context=100051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vance.lexis.com/api/document/collection/cases/id/3RX4-45T0-003G-504N-00000-00?context=1000516" TargetMode="External"/><Relationship Id="rId11" Type="http://schemas.openxmlformats.org/officeDocument/2006/relationships/hyperlink" Target="https://advance.lexis.com/api/document/collection/cases/id/3S3K-4W50-003F-9001-00000-00?context=1000516" TargetMode="External"/><Relationship Id="rId5" Type="http://schemas.openxmlformats.org/officeDocument/2006/relationships/hyperlink" Target="https://advance.lexis.com/api/document/collection/cases/id/4M1W-W9F0-0039-44WD-00000-00?context=1000516" TargetMode="External"/><Relationship Id="rId10" Type="http://schemas.openxmlformats.org/officeDocument/2006/relationships/hyperlink" Target="https://advance.lexis.com/api/document/collection/cases/id/3S3K-4GH0-003F-9413-00000-00?context=1000516" TargetMode="External"/><Relationship Id="rId4" Type="http://schemas.openxmlformats.org/officeDocument/2006/relationships/hyperlink" Target="https://advance.lexis.com/api/document/collection/cases/id/4J0X-N0J0-0039-4503-00000-00?context=1000516" TargetMode="External"/><Relationship Id="rId9" Type="http://schemas.openxmlformats.org/officeDocument/2006/relationships/hyperlink" Target="https://advance.lexis.com/api/document/collection/cases/id/56W4-XSM1-F0K0-S248-00000-00?context=100051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nce.lexis.com/api/document/collection/cases/id/5722-FXM1-F0K0-S0S6-00000-00?page=12&amp;reporter=1731&amp;context=1000516" TargetMode="External"/><Relationship Id="rId2" Type="http://schemas.openxmlformats.org/officeDocument/2006/relationships/hyperlink" Target="https://advance.lexis.com/api/document/collection/cases/id/3RJN-22S0-0039-43J5-00000-00?page=309&amp;reporter=3030&amp;context=10005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vance.lexis.com/api/document/collection/cases/id/3S3J-WYG0-003F-Y2GX-00000-00?context=1000516" TargetMode="External"/><Relationship Id="rId5" Type="http://schemas.openxmlformats.org/officeDocument/2006/relationships/hyperlink" Target="https://advance.lexis.com/api/document/collection/cases/id/4D5G-B3X0-0039-40PJ-00000-00?context=1000516" TargetMode="External"/><Relationship Id="rId4" Type="http://schemas.openxmlformats.org/officeDocument/2006/relationships/hyperlink" Target="https://advance.lexis.com/api/document/collection/cases/id/3S3J-XF40-003D-54C2-00000-00?context=1000516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adam@scjustice.org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244D-07A2-4923-9F14-59D04CFCE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019" y="4406537"/>
            <a:ext cx="7080026" cy="1088336"/>
          </a:xfrm>
        </p:spPr>
        <p:txBody>
          <a:bodyPr>
            <a:normAutofit/>
          </a:bodyPr>
          <a:lstStyle/>
          <a:p>
            <a:r>
              <a:rPr lang="en-US" sz="4200" dirty="0"/>
              <a:t>Landlord/Tenant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FB8F9-8CD8-4B68-B004-D0FE23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019" y="5494872"/>
            <a:ext cx="7080026" cy="621614"/>
          </a:xfrm>
        </p:spPr>
        <p:txBody>
          <a:bodyPr>
            <a:normAutofit/>
          </a:bodyPr>
          <a:lstStyle/>
          <a:p>
            <a:r>
              <a:rPr lang="en-US" sz="1900"/>
              <a:t>Step by Step Process to Fighting Common Landlord/Tenant Issues</a:t>
            </a:r>
          </a:p>
        </p:txBody>
      </p:sp>
      <p:pic>
        <p:nvPicPr>
          <p:cNvPr id="14" name="Graphic 6" descr="House">
            <a:extLst>
              <a:ext uri="{FF2B5EF4-FFF2-40B4-BE49-F238E27FC236}">
                <a16:creationId xmlns:a16="http://schemas.microsoft.com/office/drawing/2014/main" id="{5FC53BAC-5DCB-4AEB-BAF2-7936D2BF8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9768" y="643463"/>
            <a:ext cx="3249553" cy="32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314450"/>
            <a:ext cx="7765322" cy="727838"/>
          </a:xfrm>
        </p:spPr>
        <p:txBody>
          <a:bodyPr>
            <a:normAutofit/>
          </a:bodyPr>
          <a:lstStyle/>
          <a:p>
            <a:r>
              <a:rPr lang="en-US" dirty="0"/>
              <a:t>Grounds for Eviction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E9F4EC-F01E-42DF-9C7E-91F57DAC94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1" y="2156223"/>
          <a:ext cx="7765256" cy="304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82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579880"/>
            <a:ext cx="2805611" cy="362077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Failure to pay rent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824" y="1579880"/>
            <a:ext cx="4469843" cy="3620771"/>
          </a:xfrm>
          <a:effectLst/>
        </p:spPr>
        <p:txBody>
          <a:bodyPr anchor="ctr">
            <a:normAutofit fontScale="92500" lnSpcReduction="20000"/>
          </a:bodyPr>
          <a:lstStyle/>
          <a:p>
            <a:r>
              <a:rPr lang="en-US">
                <a:solidFill>
                  <a:schemeClr val="tx1"/>
                </a:solidFill>
              </a:rPr>
              <a:t>Landlord must give 5 days’ </a:t>
            </a:r>
            <a:r>
              <a:rPr lang="en-US" u="sng">
                <a:solidFill>
                  <a:schemeClr val="tx1"/>
                </a:solidFill>
              </a:rPr>
              <a:t>written</a:t>
            </a:r>
            <a:r>
              <a:rPr lang="en-US">
                <a:solidFill>
                  <a:schemeClr val="tx1"/>
                </a:solidFill>
              </a:rPr>
              <a:t> notice </a:t>
            </a:r>
            <a:r>
              <a:rPr lang="en-US" u="sng">
                <a:solidFill>
                  <a:schemeClr val="tx1"/>
                </a:solidFill>
              </a:rPr>
              <a:t>and</a:t>
            </a:r>
            <a:r>
              <a:rPr lang="en-US">
                <a:solidFill>
                  <a:schemeClr val="tx1"/>
                </a:solidFill>
              </a:rPr>
              <a:t> opportunity to cure before filing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Landlord’s failure to make repairs can be a counterclaim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Make sure what landlord is charging for is actually “rent”</a:t>
            </a:r>
          </a:p>
        </p:txBody>
      </p:sp>
    </p:spTree>
    <p:extLst>
      <p:ext uri="{BB962C8B-B14F-4D97-AF65-F5344CB8AC3E}">
        <p14:creationId xmlns:p14="http://schemas.microsoft.com/office/powerpoint/2010/main" val="369425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07" y="1314450"/>
            <a:ext cx="2559867" cy="3955256"/>
          </a:xfrm>
        </p:spPr>
        <p:txBody>
          <a:bodyPr>
            <a:normAutofit/>
          </a:bodyPr>
          <a:lstStyle/>
          <a:p>
            <a:r>
              <a:rPr lang="en-US" dirty="0"/>
              <a:t>Lease Violations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22EAAD-B6B0-48A9-9611-C8BE5ADEF2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61891" y="1389513"/>
          <a:ext cx="4699508" cy="367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505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47" y="2810175"/>
            <a:ext cx="7975484" cy="1141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6" y="1331123"/>
            <a:ext cx="5418851" cy="1010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81" y="4336277"/>
            <a:ext cx="8751627" cy="12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9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579880"/>
            <a:ext cx="2805611" cy="3620770"/>
          </a:xfrm>
        </p:spPr>
        <p:txBody>
          <a:bodyPr>
            <a:normAutofit/>
          </a:bodyPr>
          <a:lstStyle/>
          <a:p>
            <a:r>
              <a:rPr lang="en-US" dirty="0"/>
              <a:t>End of Lease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824" y="1579880"/>
            <a:ext cx="4469843" cy="3620771"/>
          </a:xfrm>
          <a:effectLst/>
        </p:spPr>
        <p:txBody>
          <a:bodyPr anchor="ctr"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Landlord needs to give 30 days’ notice before terminating for this reason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Generally can’t be used in subsidized housing (need good cause to terminate)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Maybe</a:t>
            </a:r>
            <a:r>
              <a:rPr lang="en-US" dirty="0">
                <a:solidFill>
                  <a:schemeClr val="tx1"/>
                </a:solidFill>
              </a:rPr>
              <a:t> can’t be used in mobile home parks?</a:t>
            </a:r>
          </a:p>
        </p:txBody>
      </p:sp>
    </p:spTree>
    <p:extLst>
      <p:ext uri="{BB962C8B-B14F-4D97-AF65-F5344CB8AC3E}">
        <p14:creationId xmlns:p14="http://schemas.microsoft.com/office/powerpoint/2010/main" val="107461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314450"/>
            <a:ext cx="7765322" cy="727838"/>
          </a:xfrm>
        </p:spPr>
        <p:txBody>
          <a:bodyPr>
            <a:normAutofit/>
          </a:bodyPr>
          <a:lstStyle/>
          <a:p>
            <a:r>
              <a:rPr lang="en-US" dirty="0"/>
              <a:t>Procedural Defenses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AE95FE-B37E-408D-937A-9A17504D5E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1" y="2156223"/>
          <a:ext cx="7765256" cy="304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76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579880"/>
            <a:ext cx="2805611" cy="362077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Common Cases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824" y="990600"/>
            <a:ext cx="4469843" cy="4876800"/>
          </a:xfrm>
          <a:effectLst/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u="sng" dirty="0">
                <a:solidFill>
                  <a:schemeClr val="tx1"/>
                </a:solidFill>
              </a:rPr>
              <a:t>Nonpayment + Tenant Counterclaim for Failure to Repair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Tenant can counterclaim for actual damages (reduction in rental value) IF Landlord had notice of need for repairs before rent is due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Can recover attorney’s fees if Landlord’s conduct is willful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May be unlawful ouster if Landlord has excluded tenant from the property or willfully reduced essential services (power, water, etc.)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Three months’ rent damages to tenant + attorney’s fees</a:t>
            </a:r>
          </a:p>
        </p:txBody>
      </p:sp>
    </p:spTree>
    <p:extLst>
      <p:ext uri="{BB962C8B-B14F-4D97-AF65-F5344CB8AC3E}">
        <p14:creationId xmlns:p14="http://schemas.microsoft.com/office/powerpoint/2010/main" val="1790908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579880"/>
            <a:ext cx="2805611" cy="362077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Common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824" y="609600"/>
            <a:ext cx="4469843" cy="5715000"/>
          </a:xfrm>
          <a:effectLst/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u="sng" dirty="0">
                <a:solidFill>
                  <a:schemeClr val="tx1"/>
                </a:solidFill>
              </a:rPr>
              <a:t>Retaliation for Tenant Complaints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Landlord retaliates against tenant for protected conduct by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Raising rent beyond fair market value;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Decreasing essential services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Filing for eviction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Protected conduct is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Complaining of a violation affecting health/safety to code enforcement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Complaining to the Landlord of a violation of the LL/T Act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Damages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Up to 3x monthly rent to tenant 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Attorney’s fees</a:t>
            </a:r>
          </a:p>
        </p:txBody>
      </p:sp>
    </p:spTree>
    <p:extLst>
      <p:ext uri="{BB962C8B-B14F-4D97-AF65-F5344CB8AC3E}">
        <p14:creationId xmlns:p14="http://schemas.microsoft.com/office/powerpoint/2010/main" val="1376955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Prohibited Lease Provisions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48" y="3095540"/>
            <a:ext cx="8287304" cy="6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2671967"/>
            <a:ext cx="6622256" cy="442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" y="3114880"/>
            <a:ext cx="1507331" cy="285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4691607"/>
            <a:ext cx="4250531" cy="257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2268639"/>
            <a:ext cx="20818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Tenan</a:t>
            </a:r>
            <a:r>
              <a:rPr lang="en-US" sz="1350" dirty="0">
                <a:solidFill>
                  <a:schemeClr val="bg1"/>
                </a:solidFill>
              </a:rPr>
              <a:t>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4262982"/>
            <a:ext cx="1256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Landlord: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Retaliation?</a:t>
            </a:r>
          </a:p>
        </p:txBody>
      </p:sp>
    </p:spTree>
    <p:extLst>
      <p:ext uri="{BB962C8B-B14F-4D97-AF65-F5344CB8AC3E}">
        <p14:creationId xmlns:p14="http://schemas.microsoft.com/office/powerpoint/2010/main" val="6991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F18A0E-DF4C-49D9-8B96-7B26147201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19" y="1769540"/>
            <a:ext cx="7080026" cy="1828801"/>
          </a:xfrm>
        </p:spPr>
        <p:txBody>
          <a:bodyPr>
            <a:normAutofit/>
          </a:bodyPr>
          <a:lstStyle/>
          <a:p>
            <a:r>
              <a:rPr lang="en-US"/>
              <a:t>Eviction Defense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19" y="3598339"/>
            <a:ext cx="7080026" cy="1049867"/>
          </a:xfrm>
        </p:spPr>
        <p:txBody>
          <a:bodyPr>
            <a:normAutofit/>
          </a:bodyPr>
          <a:lstStyle/>
          <a:p>
            <a:r>
              <a:rPr lang="en-US" dirty="0"/>
              <a:t>Summary of a Summary Process</a:t>
            </a:r>
          </a:p>
        </p:txBody>
      </p:sp>
    </p:spTree>
    <p:extLst>
      <p:ext uri="{BB962C8B-B14F-4D97-AF65-F5344CB8AC3E}">
        <p14:creationId xmlns:p14="http://schemas.microsoft.com/office/powerpoint/2010/main" val="383383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07" y="1314450"/>
            <a:ext cx="2559867" cy="3955256"/>
          </a:xfrm>
        </p:spPr>
        <p:txBody>
          <a:bodyPr>
            <a:normAutofit/>
          </a:bodyPr>
          <a:lstStyle/>
          <a:p>
            <a:r>
              <a:rPr lang="en-US" dirty="0"/>
              <a:t>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3B2B47-7993-4EA7-8048-ADC2E7652C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18693" y="1522660"/>
          <a:ext cx="4731975" cy="353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133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3219" y="966851"/>
            <a:ext cx="5167448" cy="4626864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4400" dirty="0"/>
              <a:t>Conditions Cases</a:t>
            </a:r>
            <a:endParaRPr lang="en-US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6" y="966851"/>
            <a:ext cx="2115271" cy="4626864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/>
              <a:t>So, your client needs a fix…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963506"/>
            <a:ext cx="2805611" cy="482769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Background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589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823" y="963507"/>
            <a:ext cx="4469844" cy="4827694"/>
          </a:xfrm>
          <a:effectLst/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“habitability is defined as the </a:t>
            </a:r>
            <a:r>
              <a:rPr lang="en-US" b="1" dirty="0">
                <a:solidFill>
                  <a:schemeClr val="tx1"/>
                </a:solidFill>
              </a:rPr>
              <a:t>‘[t]he condition of a building in which inhabitants can live free of serious defects that might harm health and safety</a:t>
            </a:r>
            <a:r>
              <a:rPr lang="en-US" dirty="0">
                <a:solidFill>
                  <a:schemeClr val="tx1"/>
                </a:solidFill>
              </a:rPr>
              <a:t> . . .’.” </a:t>
            </a:r>
          </a:p>
          <a:p>
            <a:pPr>
              <a:lnSpc>
                <a:spcPct val="90000"/>
              </a:lnSpc>
            </a:pPr>
            <a:r>
              <a:rPr lang="en-US" u="sng" dirty="0">
                <a:solidFill>
                  <a:schemeClr val="tx1"/>
                </a:solidFill>
              </a:rPr>
              <a:t>Roland v. Heritage Litchfield, Inc.</a:t>
            </a:r>
            <a:r>
              <a:rPr lang="en-US" dirty="0">
                <a:solidFill>
                  <a:schemeClr val="tx1"/>
                </a:solidFill>
              </a:rPr>
              <a:t>, 372 S.C. 161 (Ct. App. 2007) 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“there is no implied warranty of fitness or habitability in leases.”  </a:t>
            </a:r>
            <a:r>
              <a:rPr lang="en-US" u="sng" dirty="0">
                <a:solidFill>
                  <a:schemeClr val="tx1"/>
                </a:solidFill>
              </a:rPr>
              <a:t>Young v. Morrisey</a:t>
            </a:r>
            <a:r>
              <a:rPr lang="en-US" dirty="0">
                <a:solidFill>
                  <a:schemeClr val="tx1"/>
                </a:solidFill>
              </a:rPr>
              <a:t>, 285 S.C. 236 at 239-240 (1985).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 big exception – The </a:t>
            </a:r>
            <a:r>
              <a:rPr lang="en-US" dirty="0" err="1">
                <a:solidFill>
                  <a:schemeClr val="tx1"/>
                </a:solidFill>
              </a:rPr>
              <a:t>SCRLTA</a:t>
            </a:r>
            <a:r>
              <a:rPr lang="en-US" dirty="0">
                <a:solidFill>
                  <a:schemeClr val="tx1"/>
                </a:solidFill>
              </a:rPr>
              <a:t> adopted in 1986</a:t>
            </a:r>
          </a:p>
        </p:txBody>
      </p:sp>
    </p:spTree>
    <p:extLst>
      <p:ext uri="{BB962C8B-B14F-4D97-AF65-F5344CB8AC3E}">
        <p14:creationId xmlns:p14="http://schemas.microsoft.com/office/powerpoint/2010/main" val="40111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991" y="1023257"/>
            <a:ext cx="2799676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dirty="0"/>
              <a:t>Landlord Obligations Under the SCRLTA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023257"/>
            <a:ext cx="4519234" cy="4920343"/>
          </a:xfrm>
          <a:effectLst/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Comply with applicable building/housing codes materially affecting health and safety;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Do whatever is reasonably necessary to put and keep the property in a fit and habitable condition;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Keep common areas reasonably safe and clean;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Make running water, hot water, and reasonable heat available;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Maintain in safe and working order all electrical, gas, plumbing, sanitary, heating, ventilating, air conditioning, and other appliances supplied or required to be supplied by him.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Make essential services available including sanitary plumbing or sewer services; electricity; gas, where it is used for heat, hot water, or cooking; running water, and reasonable amounts of hot water and heat.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7722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017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2777" y="643466"/>
            <a:ext cx="2703636" cy="51477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What Triggers T’s Right to Sue?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60DE6-EAFC-45E6-BD0F-C2A1C0754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6D5EB-22C5-4EEC-A9F1-839ABC702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1" y="0"/>
            <a:ext cx="4571999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464" y="643467"/>
            <a:ext cx="4090308" cy="5147733"/>
          </a:xfrm>
          <a:effectLst/>
        </p:spPr>
        <p:txBody>
          <a:bodyPr anchor="ctr">
            <a:normAutofit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materially affecting health and safety or the physical condition of the property.  27-40-440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sz="15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1500">
                <a:solidFill>
                  <a:schemeClr val="tx1"/>
                </a:solidFill>
                <a:effectLst/>
              </a:rPr>
              <a:t>Other problems?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>
              <a:solidFill>
                <a:schemeClr val="tx1"/>
              </a:solidFill>
              <a:effectLst/>
            </a:endParaRPr>
          </a:p>
          <a:p>
            <a:pPr marL="342900" lvl="1" indent="0">
              <a:lnSpc>
                <a:spcPct val="90000"/>
              </a:lnSpc>
              <a:buNone/>
            </a:pPr>
            <a:r>
              <a:rPr lang="en-US" sz="1500">
                <a:solidFill>
                  <a:schemeClr val="tx1"/>
                </a:solidFill>
                <a:effectLst/>
              </a:rPr>
              <a:t>We hold that the act permits a tenant to recover damages, including diminished rental value, for a landlord's breaches of statutory duties, regardless of whether those breaches are "material" or involve "essential services."  </a:t>
            </a:r>
          </a:p>
          <a:p>
            <a:pPr marL="342900" lvl="1" indent="0">
              <a:lnSpc>
                <a:spcPct val="90000"/>
              </a:lnSpc>
              <a:buNone/>
            </a:pPr>
            <a:r>
              <a:rPr lang="en-US" sz="1500">
                <a:solidFill>
                  <a:schemeClr val="tx1"/>
                </a:solidFill>
                <a:effectLst/>
                <a:hlinkClick r:id="rId3"/>
              </a:rPr>
              <a:t>Sullivan v. Subramanian, 2 P.3d 66 (Alaska 2000)</a:t>
            </a:r>
            <a:r>
              <a:rPr lang="en-US" sz="1500">
                <a:solidFill>
                  <a:schemeClr val="tx1"/>
                </a:solidFill>
                <a:effectLst/>
              </a:rPr>
              <a:t> (a URLTA state)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sz="1500">
              <a:solidFill>
                <a:schemeClr val="tx1"/>
              </a:solidFill>
              <a:effectLst/>
            </a:endParaRPr>
          </a:p>
          <a:p>
            <a:pPr marL="342900" lvl="1" indent="0">
              <a:lnSpc>
                <a:spcPct val="90000"/>
              </a:lnSpc>
              <a:buNone/>
            </a:pPr>
            <a:r>
              <a:rPr lang="en-US" sz="1500">
                <a:solidFill>
                  <a:schemeClr val="tx1"/>
                </a:solidFill>
                <a:effectLst/>
              </a:rPr>
              <a:t>So, “materially affecting health and safety” may only matter if you’re trying to get out of the lease.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Materially Affecting 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0" y="1752600"/>
            <a:ext cx="7940427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 of toxic mold - </a:t>
            </a:r>
            <a:r>
              <a:rPr lang="en-US" dirty="0">
                <a:effectLst/>
                <a:hlinkClick r:id="rId3"/>
              </a:rPr>
              <a:t>Roland v. Heritage Litchfield, Inc., 372 </a:t>
            </a:r>
            <a:r>
              <a:rPr lang="en-US" dirty="0">
                <a:effectLst/>
                <a:highlight>
                  <a:srgbClr val="FFFF00"/>
                </a:highlight>
                <a:hlinkClick r:id="rId3"/>
              </a:rPr>
              <a:t>S.C.</a:t>
            </a:r>
            <a:r>
              <a:rPr lang="en-US" dirty="0">
                <a:effectLst/>
                <a:hlinkClick r:id="rId3"/>
              </a:rPr>
              <a:t> 161 (Ct. App. 2007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(implied warranty of habitability case)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Stairs to T’s front door collapsed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Watson v. Sellers, 299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hlinkClick r:id="rId4"/>
              </a:rPr>
              <a:t>S.C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 426 (Ct. App. 1989)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Inoperative toilet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Schaefer v. Murphey, 131 Ariz. 295 (Ariz. 1982)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Peeling lead paint accessible to infant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Henderson v. Vann, 43 Va. Cir. 392 (Va. Cir. Ct. 1997)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front door lock -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Brichacek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 v.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Hiskey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, 401 N.W.2d 44 (Iowa 1987)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sewage spilling on the ground, unsafe drinking water -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Mathes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 v. Adams, 254 Mont. 347 (Mont. 1992)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source of drinking water came by garden hose running above ground from neighboring house -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Mathes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 v. Adams, 254 Mont. 347 (Mont. 1992)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Receiving a shock when touching parts of the plumbing -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Mathes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 v. Adams, 254 Mont. 347 (Mont. 1992)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Wooden walkway with no hand railing and no “anti-slip” material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Newton v. Magill, 872 P.2d 1213 (Alaska 1994)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(summary judgment for LL improper)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monoxide poisoning due to furnace leak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Kunst v. Pass, 1998 MT 71 (Mont. 1998)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Tenant fell through stairs in common area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Marple v. Papermill Park Corp., 30 Va. Cir. 154 (Va. Cir. Ct. 1993)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2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0" y="1580050"/>
            <a:ext cx="7940427" cy="489694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Exposed electrical wiring and loose uncovered outlets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Joe v. Spangler, 6 Kan. App. 2d 630 (Kan. Ct. App. 1981)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Deteriorated deck railings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Cromer v. Johnson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Vill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., L.L.C., 68 Va. Cir. 442 (Va. Cir. Ct. 2005)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(Summary judgment for LL improper)</a:t>
            </a:r>
          </a:p>
          <a:p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City posted notice that all tenants had to vacate due to dangerous conditions -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Thueson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 v. Swinger, 2006 MT 250N (Mont. Oct. 3, 2006)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Gas lines that didn’t comply with code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Parson v. Wooded Lake Mobil Home Park, 495 N.W.2d 140 (Iowa Ct. App. 1992)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Defective heating stove/ventilation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Jackson v. Wood, 11 Kan. App. 2d 478 (Kan. Ct. App. 1986)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(duty also runs to T’s guests)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Defective HVAC system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Stone v. Linden Real Estate, Inc., 2009 OK CIV APP 47 (Okla. Ct. App. 2009)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Inoperative door lock, defective electrical fixtures, cockroach infestation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Claus v.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Deware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 Enters., LLC, 2006 Kan. App.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Unpub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. LEXIS 1025 (Kan. Ct. App. June 30, 2006)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Ceiling collapse after LL stopped work on roof due to rain -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Arzanzarrin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 v. Johnstown Properties, 1994 Tenn. App. LEXIS 697 (Tenn. Ct. App. Dec. 2, 1994)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Leak in pipe over toilet caused ceiling to collapse onto T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Scott v. Diamond, 1988 Tenn. App. LEXIS 795 (Tenn. Ct. App. Dec. 7, 1988)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Missing/inoperative locks on windows and front door, exterior lights didn’t work,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numerous passkeys in hands of landlord’s employees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–KERLIN v. STANDARD INVS. CO., 1983 Okla. Civ. App. LEXIS 138, *5-6 (Okla. Ct. App. May 10, 1983)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Uncovered trenches in yard to replace leaking water pipes, T injured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Tate v. Champion, 2007 Tenn. App. LEXIS 279, *2 (Tenn. Ct. App. Apr. 30, 2007)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7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rPr lang="en-US" dirty="0"/>
              <a:t>What to Look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49"/>
            <a:ext cx="4159704" cy="405875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Problems affecting essential services;</a:t>
            </a:r>
            <a:endParaRPr lang="en-US"/>
          </a:p>
          <a:p>
            <a:pPr>
              <a:lnSpc>
                <a:spcPct val="90000"/>
              </a:lnSpc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with electrical, gas, plumbing, sanitary, heating, ventilating, air conditioning, and other appliances supplied or required to be supplied by LL;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Things that make you go “</a:t>
            </a:r>
            <a:r>
              <a:rPr lang="en-US" dirty="0" err="1"/>
              <a:t>eww</a:t>
            </a:r>
            <a:r>
              <a:rPr lang="en-US" dirty="0"/>
              <a:t>”…..they’ll probably make a jury go “</a:t>
            </a:r>
            <a:r>
              <a:rPr lang="en-US" dirty="0" err="1"/>
              <a:t>eww</a:t>
            </a:r>
            <a:r>
              <a:rPr lang="en-US" dirty="0"/>
              <a:t>” too.  </a:t>
            </a:r>
            <a:endParaRPr lang="en-US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0D9E3C66-59F4-4D5B-A426-738C2DB2C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9920" y="2237276"/>
            <a:ext cx="3049098" cy="30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en-US" sz="3800" dirty="0">
                <a:solidFill>
                  <a:srgbClr val="FFFFFF"/>
                </a:solidFill>
              </a:rPr>
              <a:t>What Doesn’t Materially Affect…?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625" y="457200"/>
            <a:ext cx="4588183" cy="5943600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13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13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300" dirty="0"/>
              <a:t>No duty to provide T with protection against criminal acts of 3d parties – </a:t>
            </a:r>
            <a:r>
              <a:rPr lang="en-US" sz="1300" u="sng" dirty="0"/>
              <a:t>Wright v. </a:t>
            </a:r>
            <a:r>
              <a:rPr lang="en-US" sz="1300" u="sng" dirty="0" err="1"/>
              <a:t>Prg</a:t>
            </a:r>
            <a:r>
              <a:rPr lang="en-US" sz="1300" u="sng" dirty="0"/>
              <a:t> Real Estate Mgmt. (2015 S.C. App. LEXIS 144)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300" dirty="0">
                <a:effectLst/>
              </a:rPr>
              <a:t>Plate glass rather than safety glass when </a:t>
            </a:r>
            <a:r>
              <a:rPr lang="en-US" sz="1300" u="sng" dirty="0">
                <a:effectLst/>
              </a:rPr>
              <a:t>building code at the time of construction allowed</a:t>
            </a:r>
            <a:r>
              <a:rPr lang="en-US" sz="1300" dirty="0">
                <a:effectLst/>
              </a:rPr>
              <a:t> plate glass - </a:t>
            </a:r>
            <a:r>
              <a:rPr lang="en-US" sz="1300" dirty="0" err="1">
                <a:effectLst/>
                <a:hlinkClick r:id="rId2"/>
              </a:rPr>
              <a:t>Piccola</a:t>
            </a:r>
            <a:r>
              <a:rPr lang="en-US" sz="1300" dirty="0">
                <a:effectLst/>
                <a:hlinkClick r:id="rId2"/>
              </a:rPr>
              <a:t> by &amp; Through </a:t>
            </a:r>
            <a:r>
              <a:rPr lang="en-US" sz="1300" dirty="0" err="1">
                <a:effectLst/>
                <a:hlinkClick r:id="rId2"/>
              </a:rPr>
              <a:t>Piccola</a:t>
            </a:r>
            <a:r>
              <a:rPr lang="en-US" sz="1300" dirty="0">
                <a:effectLst/>
                <a:hlinkClick r:id="rId2"/>
              </a:rPr>
              <a:t> v. Woodall, 186 Ariz. 307, 309 (Ariz. Ct. App. 1996)</a:t>
            </a:r>
            <a:endParaRPr lang="en-US" sz="1300" dirty="0">
              <a:effectLst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handrail when current building code exempted preexisting buildings - </a:t>
            </a:r>
            <a:r>
              <a:rPr lang="en-US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Serda</a:t>
            </a: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v. Monroe, 2012 Kan. App. </a:t>
            </a:r>
            <a:r>
              <a:rPr lang="en-US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Unpub</a:t>
            </a: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. LEXIS 972, *12 (Kan. Ct. App. 2012)</a:t>
            </a:r>
            <a:endParaRPr 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injury that occurred without LL fault during preventative maintenance - </a:t>
            </a: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Thurman v. Falk, 6 Va. Cir. 263 (Va. Cir. Ct. 1985)</a:t>
            </a:r>
            <a:endParaRPr 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using a wooden spool as a step into the home.  T knew it was wobbly.  LL warned against using it. - </a:t>
            </a: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Robertson v. </a:t>
            </a:r>
            <a:r>
              <a:rPr lang="en-US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Reicks</a:t>
            </a: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, 2004 Neb. App. LEXIS 211 (Neb. Ct. App. Aug. 24, 2004)</a:t>
            </a:r>
            <a:endParaRPr 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Concealed hole in the lawn - </a:t>
            </a:r>
            <a:r>
              <a:rPr lang="en-US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Bellikka</a:t>
            </a: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 v. Green, 306 Ore. 630 (Or. 1988)</a:t>
            </a: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lnSpc>
                <a:spcPct val="90000"/>
              </a:lnSpc>
            </a:pPr>
            <a:endParaRPr lang="en-US" sz="1300" dirty="0">
              <a:effectLst/>
            </a:endParaRPr>
          </a:p>
          <a:p>
            <a:pPr>
              <a:lnSpc>
                <a:spcPct val="90000"/>
              </a:lnSpc>
            </a:pPr>
            <a:endParaRPr lang="en-US" sz="1300" dirty="0">
              <a:effectLst/>
            </a:endParaRPr>
          </a:p>
          <a:p>
            <a:pPr>
              <a:lnSpc>
                <a:spcPct val="90000"/>
              </a:lnSpc>
            </a:pPr>
            <a:endParaRPr lang="en-US" sz="1300" dirty="0">
              <a:effectLst/>
            </a:endParaRPr>
          </a:p>
          <a:p>
            <a:pPr>
              <a:lnSpc>
                <a:spcPct val="90000"/>
              </a:lnSpc>
            </a:pPr>
            <a:endParaRPr lang="en-US" sz="13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1108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963506"/>
            <a:ext cx="2805611" cy="482769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Suspect Conditions Claims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589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823" y="963507"/>
            <a:ext cx="4469844" cy="4827694"/>
          </a:xfrm>
          <a:effectLst/>
        </p:spPr>
        <p:txBody>
          <a:bodyPr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Acts of 3d parties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Things that building codes in effect at the time of construction permit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rPr lang="en-US" sz="3700" dirty="0"/>
              <a:t>A Word About Subsidized Housing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49"/>
            <a:ext cx="4159704" cy="405875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b="1" u="sng" dirty="0"/>
              <a:t>How to Recognize Subsidized Housing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Your client has to report their income to their landlord or to a housing authority.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Your client’s rent changes if their income changes.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Your client has </a:t>
            </a:r>
            <a:r>
              <a:rPr lang="en-US" sz="1700" i="1" dirty="0"/>
              <a:t>some</a:t>
            </a:r>
            <a:r>
              <a:rPr lang="en-US" sz="1700" dirty="0"/>
              <a:t> kind of relationship with a housing authority.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7" name="Graphic 6" descr="Suburban scene">
            <a:extLst>
              <a:ext uri="{FF2B5EF4-FFF2-40B4-BE49-F238E27FC236}">
                <a16:creationId xmlns:a16="http://schemas.microsoft.com/office/drawing/2014/main" id="{DEFD7E1E-3E38-4764-B52F-9E7730539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9920" y="2237276"/>
            <a:ext cx="3049098" cy="30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57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Affirmative Conditions Claims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36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963506"/>
            <a:ext cx="2805611" cy="482769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Habitability Under the SCRLTA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589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823" y="963507"/>
            <a:ext cx="4469844" cy="4827694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Right to fit and habitable housing enforceable under 27-40-610.</a:t>
            </a:r>
          </a:p>
          <a:p>
            <a:pPr>
              <a:lnSpc>
                <a:spcPct val="90000"/>
              </a:lnSpc>
            </a:pPr>
            <a:endParaRPr lang="en-US" sz="15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Two Options:</a:t>
            </a:r>
          </a:p>
          <a:p>
            <a:pPr marL="6858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500" u="sng">
                <a:solidFill>
                  <a:schemeClr val="tx1"/>
                </a:solidFill>
              </a:rPr>
              <a:t>Go</a:t>
            </a:r>
            <a:r>
              <a:rPr lang="en-US" sz="1500">
                <a:solidFill>
                  <a:schemeClr val="tx1"/>
                </a:solidFill>
              </a:rPr>
              <a:t> - Give 14 days notice, then terminate the lease and move if problems not fixed;</a:t>
            </a:r>
          </a:p>
          <a:p>
            <a:pPr marL="6858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500" u="sng">
                <a:solidFill>
                  <a:schemeClr val="tx1"/>
                </a:solidFill>
              </a:rPr>
              <a:t>Stay</a:t>
            </a:r>
            <a:r>
              <a:rPr lang="en-US" sz="1500">
                <a:solidFill>
                  <a:schemeClr val="tx1"/>
                </a:solidFill>
              </a:rPr>
              <a:t> - File an action for injunctive relief to require that repairs be made.</a:t>
            </a:r>
          </a:p>
          <a:p>
            <a:pPr>
              <a:lnSpc>
                <a:spcPct val="90000"/>
              </a:lnSpc>
            </a:pPr>
            <a:endParaRPr lang="en-US" sz="15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Things to consider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Subsidized housing?  Probably want to stay.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Does CL have anywhere to go or any $ to get there?  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Is it worth the fight (and the next one, and the next one)?</a:t>
            </a:r>
          </a:p>
        </p:txBody>
      </p:sp>
    </p:spTree>
    <p:extLst>
      <p:ext uri="{BB962C8B-B14F-4D97-AF65-F5344CB8AC3E}">
        <p14:creationId xmlns:p14="http://schemas.microsoft.com/office/powerpoint/2010/main" val="36302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509" y="1115568"/>
            <a:ext cx="2615712" cy="4626864"/>
          </a:xfrm>
        </p:spPr>
        <p:txBody>
          <a:bodyPr>
            <a:normAutofit/>
          </a:bodyPr>
          <a:lstStyle/>
          <a:p>
            <a:pPr algn="l"/>
            <a:r>
              <a:rPr lang="en-US" sz="3100" dirty="0"/>
              <a:t>Taking a Hike</a:t>
            </a:r>
          </a:p>
        </p:txBody>
      </p:sp>
      <p:cxnSp>
        <p:nvCxnSpPr>
          <p:cNvPr id="26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953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048" y="381000"/>
            <a:ext cx="4684014" cy="6096000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u="sng" dirty="0"/>
              <a:t>Leave then file</a:t>
            </a:r>
          </a:p>
          <a:p>
            <a:pPr marL="685800" lvl="1" indent="-342900">
              <a:lnSpc>
                <a:spcPct val="90000"/>
              </a:lnSpc>
              <a:buFont typeface="+mj-lt"/>
              <a:buAutoNum type="alphaLcParenR"/>
            </a:pPr>
            <a:r>
              <a:rPr lang="en-US" sz="1400" dirty="0"/>
              <a:t>Give a 14 day notice, if repairs not made then;</a:t>
            </a:r>
          </a:p>
          <a:p>
            <a:pPr marL="685800" lvl="1" indent="-342900">
              <a:lnSpc>
                <a:spcPct val="90000"/>
              </a:lnSpc>
              <a:buFont typeface="+mj-lt"/>
              <a:buAutoNum type="alphaLcParenR"/>
            </a:pPr>
            <a:r>
              <a:rPr lang="en-US" sz="1400" dirty="0"/>
              <a:t>Leave and give LL written demand for security deposit/prepaid rent;</a:t>
            </a:r>
          </a:p>
          <a:p>
            <a:pPr marL="685800" lvl="1" indent="-342900">
              <a:lnSpc>
                <a:spcPct val="90000"/>
              </a:lnSpc>
              <a:buFont typeface="+mj-lt"/>
              <a:buAutoNum type="alphaLcParenR"/>
            </a:pPr>
            <a:r>
              <a:rPr lang="en-US" sz="1400" dirty="0"/>
              <a:t>If deposit/rent not returned in 30 days, file.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T gets out earlier, but has to fund the move, deposit, first month, etc.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Risk that a court later says T had no right to terminate.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u="sng" dirty="0"/>
              <a:t>File then leave (experimental)</a:t>
            </a:r>
          </a:p>
          <a:p>
            <a:pPr marL="685800" lvl="1" indent="-342900">
              <a:lnSpc>
                <a:spcPct val="90000"/>
              </a:lnSpc>
              <a:buFont typeface="+mj-lt"/>
              <a:buAutoNum type="alphaLcParenR"/>
            </a:pPr>
            <a:r>
              <a:rPr lang="en-US" sz="1400" dirty="0"/>
              <a:t>Give a 14 day notice, if repairs not made then;</a:t>
            </a:r>
          </a:p>
          <a:p>
            <a:pPr marL="685800" lvl="1" indent="-342900">
              <a:lnSpc>
                <a:spcPct val="90000"/>
              </a:lnSpc>
              <a:buFont typeface="+mj-lt"/>
              <a:buAutoNum type="alphaLcParenR"/>
            </a:pPr>
            <a:r>
              <a:rPr lang="en-US" sz="1400" dirty="0"/>
              <a:t>File an action to have the lease declared terminated and deposit/rent returned;</a:t>
            </a:r>
          </a:p>
          <a:p>
            <a:pPr marL="685800" lvl="1" indent="-342900">
              <a:lnSpc>
                <a:spcPct val="90000"/>
              </a:lnSpc>
              <a:buFont typeface="+mj-lt"/>
              <a:buAutoNum type="alphaLcParenR"/>
            </a:pPr>
            <a:r>
              <a:rPr lang="en-US" sz="1400" dirty="0"/>
              <a:t>Leave if court says lease terminated.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T has to stay longer, but potentially gets deposit and prepaid rent back and has assurance of court order before leaving.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T has to keep paying rent while the action is pending, though some portion may be recoverable as actual damages.</a:t>
            </a:r>
          </a:p>
        </p:txBody>
      </p:sp>
    </p:spTree>
    <p:extLst>
      <p:ext uri="{BB962C8B-B14F-4D97-AF65-F5344CB8AC3E}">
        <p14:creationId xmlns:p14="http://schemas.microsoft.com/office/powerpoint/2010/main" val="19009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963506"/>
            <a:ext cx="2805611" cy="482769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Fighting it Out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589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823" y="963507"/>
            <a:ext cx="4469844" cy="4827694"/>
          </a:xfrm>
          <a:effectLst/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Give 14 day notice, opportunity to cure;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If repairs not made, file.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Ask for preliminary injunction requiring the repairs if things are really bad.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Pleadings in the materials</a:t>
            </a:r>
          </a:p>
        </p:txBody>
      </p:sp>
    </p:spTree>
    <p:extLst>
      <p:ext uri="{BB962C8B-B14F-4D97-AF65-F5344CB8AC3E}">
        <p14:creationId xmlns:p14="http://schemas.microsoft.com/office/powerpoint/2010/main" val="287430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Unlawful Ouster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angle where essential services are at issue.</a:t>
            </a:r>
          </a:p>
          <a:p>
            <a:endParaRPr lang="en-US" dirty="0"/>
          </a:p>
          <a:p>
            <a:r>
              <a:rPr lang="en-US" dirty="0"/>
              <a:t>Potential liability for this if LL “willfully diminishes services to a tenant by interrupting or causing the interruption of essential services”</a:t>
            </a:r>
          </a:p>
          <a:p>
            <a:endParaRPr lang="en-US" dirty="0"/>
          </a:p>
          <a:p>
            <a:r>
              <a:rPr lang="en-US" dirty="0"/>
              <a:t>Only for willful acts, not negligence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41" y="4757356"/>
            <a:ext cx="8070396" cy="507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12" y="5491234"/>
            <a:ext cx="8048625" cy="114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Defensive Conditions Claims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40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en-US" sz="1800">
                <a:solidFill>
                  <a:srgbClr val="FFFFFF"/>
                </a:solidFill>
              </a:rPr>
              <a:t>Defense/Counterclaim to an Eviction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625" y="457200"/>
            <a:ext cx="4588183" cy="5943600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LL files for eviction after T complains about the place or withholds rent.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27-40-640 allows T to counterclaim in an action based on nonpayment</a:t>
            </a:r>
          </a:p>
          <a:p>
            <a:pPr>
              <a:lnSpc>
                <a:spcPct val="90000"/>
              </a:lnSpc>
            </a:pPr>
            <a:endParaRPr lang="en-US" sz="1400" u="sng" dirty="0"/>
          </a:p>
          <a:p>
            <a:pPr>
              <a:lnSpc>
                <a:spcPct val="90000"/>
              </a:lnSpc>
            </a:pPr>
            <a:r>
              <a:rPr lang="en-US" sz="1400" u="sng" dirty="0"/>
              <a:t>Prerequisite</a:t>
            </a:r>
            <a:r>
              <a:rPr lang="en-US" sz="1400" dirty="0"/>
              <a:t> – LL has to have: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Notice of the problem14 days before rent is due if the problem does not involve essential services;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“a reasonable opportunity to make emergency repairs” if the problem involves essential services.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If LL doesn’t have notice before rent is due, violation waived.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T might still be able to file a separate action under 27-40-610, but doesn’t get to use this as a defense/counterclaim in the eviction case.</a:t>
            </a:r>
          </a:p>
          <a:p>
            <a:pPr lvl="1">
              <a:lnSpc>
                <a:spcPct val="90000"/>
              </a:lnSpc>
            </a:pPr>
            <a:endParaRPr lang="en-US" sz="1300" u="sng" dirty="0"/>
          </a:p>
        </p:txBody>
      </p:sp>
    </p:spTree>
    <p:extLst>
      <p:ext uri="{BB962C8B-B14F-4D97-AF65-F5344CB8AC3E}">
        <p14:creationId xmlns:p14="http://schemas.microsoft.com/office/powerpoint/2010/main" val="658662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963506"/>
            <a:ext cx="2805611" cy="4827693"/>
          </a:xfrm>
        </p:spPr>
        <p:txBody>
          <a:bodyPr>
            <a:normAutofit/>
          </a:bodyPr>
          <a:lstStyle/>
          <a:p>
            <a:pPr algn="r"/>
            <a:r>
              <a:rPr lang="en-US"/>
              <a:t>What to Expect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589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823" y="963507"/>
            <a:ext cx="4469844" cy="4827694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The 790 hearing (as in 27-40-790)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T is required to pay all rent that becomes due after the Rule is issued </a:t>
            </a:r>
            <a:r>
              <a:rPr lang="en-US" sz="1400" u="sng" dirty="0">
                <a:solidFill>
                  <a:schemeClr val="tx1"/>
                </a:solidFill>
              </a:rPr>
              <a:t>and</a:t>
            </a:r>
            <a:r>
              <a:rPr lang="en-US" sz="1400" dirty="0">
                <a:solidFill>
                  <a:schemeClr val="tx1"/>
                </a:solidFill>
              </a:rPr>
              <a:t> all rent LL alleges is due prior to the Rule being issued.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If the amount is in dispute, the Court should hold a hearing and determine the fair market rental value of the property at the time of the hearing.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Presumably, this determination would apply to both the prospective rent and any back rent</a:t>
            </a:r>
          </a:p>
          <a:p>
            <a:pPr lvl="1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The bond requirement in 27-37-130 does not apply to a residential tenancy.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27-40-920 – provisions of Chapters 35, 37, and 39 inconsistent with the </a:t>
            </a:r>
            <a:r>
              <a:rPr lang="en-US" sz="1400" dirty="0" err="1">
                <a:solidFill>
                  <a:schemeClr val="tx1"/>
                </a:solidFill>
              </a:rPr>
              <a:t>SCRLTA</a:t>
            </a:r>
            <a:r>
              <a:rPr lang="en-US" sz="1400" dirty="0">
                <a:solidFill>
                  <a:schemeClr val="tx1"/>
                </a:solidFill>
              </a:rPr>
              <a:t> don’t apply to residential tenancies.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27-40-790 – supersedes the bond requirement in 27-37-130</a:t>
            </a:r>
          </a:p>
        </p:txBody>
      </p:sp>
    </p:spTree>
    <p:extLst>
      <p:ext uri="{BB962C8B-B14F-4D97-AF65-F5344CB8AC3E}">
        <p14:creationId xmlns:p14="http://schemas.microsoft.com/office/powerpoint/2010/main" val="33298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en-US" sz="3800">
                <a:solidFill>
                  <a:srgbClr val="FFFFFF"/>
                </a:solidFill>
              </a:rPr>
              <a:t>What to Expect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625" y="1078263"/>
            <a:ext cx="4588183" cy="4701474"/>
          </a:xfrm>
          <a:effectLst/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i="1" dirty="0"/>
              <a:t>“Counsel, a tenant is not allowed to withhold rent…”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...a tenant is entitled to a set-off against LL’s claim for rent if LL has breached the lease or the </a:t>
            </a:r>
            <a:r>
              <a:rPr lang="en-US" sz="1400" dirty="0" err="1"/>
              <a:t>SCRLTA</a:t>
            </a:r>
            <a:r>
              <a:rPr lang="en-US" sz="1400" dirty="0"/>
              <a:t>.  </a:t>
            </a:r>
            <a:r>
              <a:rPr lang="en-US" sz="1400" i="1" dirty="0"/>
              <a:t>See</a:t>
            </a:r>
            <a:r>
              <a:rPr lang="en-US" sz="1400" dirty="0"/>
              <a:t> 27-40-210(1) (defining an “action” to include a counterclaim or set-off) and 27-40-640 (affording T the right to assert defenses or counterclaims in an action for possession based on alleged nonpayment).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/>
              <a:t>“well, the tenant should have filed an action to abate the rent…”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…the only reference to rent abatement based on failure to make repairs in the </a:t>
            </a:r>
            <a:r>
              <a:rPr lang="en-US" sz="1400" dirty="0" err="1"/>
              <a:t>SCRLTA</a:t>
            </a:r>
            <a:r>
              <a:rPr lang="en-US" sz="1400" dirty="0"/>
              <a:t> is in 27-40-790 dealing with defenses or counterclaims in an action for possession.  While T could file first, they don’t have to.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1855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963506"/>
            <a:ext cx="2805611" cy="4827693"/>
          </a:xfrm>
        </p:spPr>
        <p:txBody>
          <a:bodyPr>
            <a:normAutofit/>
          </a:bodyPr>
          <a:lstStyle/>
          <a:p>
            <a:pPr algn="r"/>
            <a:r>
              <a:rPr lang="en-US" u="sng"/>
              <a:t>Practice Tips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589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823" y="963507"/>
            <a:ext cx="4469844" cy="4827694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Better for CL to send the 14 day notice or 30 day security deposit demand to LL.  They can testify about it, you can’t.  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Get or stay current on rent if at all possible.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Pictures, pictures, pictures.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Experts?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Fire marshal or code enforcement officer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Inspection by pest control or mold remediation company</a:t>
            </a:r>
          </a:p>
          <a:p>
            <a:pPr lvl="1"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Beware exercises in futility.</a:t>
            </a:r>
          </a:p>
        </p:txBody>
      </p:sp>
    </p:spTree>
    <p:extLst>
      <p:ext uri="{BB962C8B-B14F-4D97-AF65-F5344CB8AC3E}">
        <p14:creationId xmlns:p14="http://schemas.microsoft.com/office/powerpoint/2010/main" val="8951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" y="-2"/>
            <a:ext cx="4566524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2AC19-5E48-4005-AB0B-81A87389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79" y="1118808"/>
            <a:ext cx="3503600" cy="4747683"/>
          </a:xfrm>
        </p:spPr>
        <p:txBody>
          <a:bodyPr anchor="ctr">
            <a:normAutofit/>
          </a:bodyPr>
          <a:lstStyle/>
          <a:p>
            <a:pPr algn="l"/>
            <a:r>
              <a:rPr lang="en-US" sz="4200" u="sng"/>
              <a:t>Call Someone!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977F-6E96-46D1-8FFD-E4ECB54F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076" y="1118809"/>
            <a:ext cx="3787323" cy="4747681"/>
          </a:xfrm>
          <a:effectLst/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More Defenses Available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Possible Affirmative Claims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Eviction Means: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Loss of rent subsidy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Barred from other subsidized housing for years (or permanently)</a:t>
            </a:r>
          </a:p>
        </p:txBody>
      </p:sp>
    </p:spTree>
    <p:extLst>
      <p:ext uri="{BB962C8B-B14F-4D97-AF65-F5344CB8AC3E}">
        <p14:creationId xmlns:p14="http://schemas.microsoft.com/office/powerpoint/2010/main" val="1733194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727441"/>
            <a:ext cx="6619243" cy="1436735"/>
          </a:xfrm>
        </p:spPr>
        <p:txBody>
          <a:bodyPr/>
          <a:lstStyle/>
          <a:p>
            <a:r>
              <a:rPr lang="en-US" dirty="0"/>
              <a:t>Questions/Answers?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74407"/>
            <a:ext cx="6619244" cy="151117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Adam Protheroe</a:t>
            </a:r>
          </a:p>
          <a:p>
            <a:r>
              <a:rPr lang="en-US" dirty="0"/>
              <a:t>Litigation Attorney</a:t>
            </a:r>
          </a:p>
          <a:p>
            <a:r>
              <a:rPr lang="en-US" dirty="0"/>
              <a:t>S.C. Appleseed Legal Justice Center</a:t>
            </a:r>
          </a:p>
          <a:p>
            <a:r>
              <a:rPr lang="en-US" dirty="0"/>
              <a:t>(803) 779-1113 ext. 106</a:t>
            </a:r>
          </a:p>
          <a:p>
            <a:r>
              <a:rPr lang="en-US" dirty="0">
                <a:hlinkClick r:id="rId2"/>
              </a:rPr>
              <a:t>adam@scjustice.org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8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71390-D8B3-46AB-9D2A-D3B1C91371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39225"/>
            <a:ext cx="8686800" cy="3895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72A68D-DB4F-4A38-818A-9877859025BD}"/>
              </a:ext>
            </a:extLst>
          </p:cNvPr>
          <p:cNvSpPr txBox="1"/>
          <p:nvPr/>
        </p:nvSpPr>
        <p:spPr>
          <a:xfrm>
            <a:off x="1143000" y="5334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https://nhpd.preservationdatabase.org</a:t>
            </a:r>
          </a:p>
        </p:txBody>
      </p:sp>
    </p:spTree>
    <p:extLst>
      <p:ext uri="{BB962C8B-B14F-4D97-AF65-F5344CB8AC3E}">
        <p14:creationId xmlns:p14="http://schemas.microsoft.com/office/powerpoint/2010/main" val="186259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rPr lang="en-US" dirty="0"/>
              <a:t>A Two-Step Process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CDB8A2-09C7-43B0-86B6-0A4A63ACF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440105"/>
              </p:ext>
            </p:extLst>
          </p:nvPr>
        </p:nvGraphicFramePr>
        <p:xfrm>
          <a:off x="685800" y="1731963"/>
          <a:ext cx="7765256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791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963506"/>
            <a:ext cx="2805611" cy="4827693"/>
          </a:xfrm>
        </p:spPr>
        <p:txBody>
          <a:bodyPr>
            <a:normAutofit/>
          </a:bodyPr>
          <a:lstStyle/>
          <a:p>
            <a:pPr algn="r"/>
            <a:r>
              <a:rPr lang="en-US"/>
              <a:t>The Bare Necessities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589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80823" y="963506"/>
            <a:ext cx="4469844" cy="5361093"/>
          </a:xfrm>
          <a:effectLst/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u="sng" dirty="0">
                <a:solidFill>
                  <a:schemeClr val="tx1"/>
                </a:solidFill>
              </a:rPr>
              <a:t>A Landlord-Tenant Relationship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The summary ejectment statute is applicable only where a landlord-tenant relationship actually exists and the Magistrate lacks jurisdiction to hear the case unless that relationship exists.  </a:t>
            </a:r>
            <a:r>
              <a:rPr lang="en-US" sz="1600" i="1" dirty="0">
                <a:solidFill>
                  <a:schemeClr val="tx1"/>
                </a:solidFill>
              </a:rPr>
              <a:t>See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u="sng" dirty="0">
                <a:solidFill>
                  <a:schemeClr val="tx1"/>
                </a:solidFill>
              </a:rPr>
              <a:t>Stewart-Jones Co. v. </a:t>
            </a:r>
            <a:r>
              <a:rPr lang="en-US" sz="1600" u="sng" dirty="0" err="1">
                <a:solidFill>
                  <a:schemeClr val="tx1"/>
                </a:solidFill>
              </a:rPr>
              <a:t>Shehan</a:t>
            </a:r>
            <a:r>
              <a:rPr lang="en-US" sz="1600" dirty="0">
                <a:solidFill>
                  <a:schemeClr val="tx1"/>
                </a:solidFill>
              </a:rPr>
              <a:t>, 127 S.C. 451 at 455-56 (1924); </a:t>
            </a:r>
            <a:r>
              <a:rPr lang="en-US" sz="1600" u="sng" dirty="0">
                <a:solidFill>
                  <a:schemeClr val="tx1"/>
                </a:solidFill>
              </a:rPr>
              <a:t>Baldwin v. Baldwin</a:t>
            </a:r>
            <a:r>
              <a:rPr lang="en-US" sz="1600" dirty="0">
                <a:solidFill>
                  <a:schemeClr val="tx1"/>
                </a:solidFill>
              </a:rPr>
              <a:t>, 224 S.C. 429 at 431 (1954).  </a:t>
            </a:r>
          </a:p>
          <a:p>
            <a:pPr>
              <a:lnSpc>
                <a:spcPct val="90000"/>
              </a:lnSpc>
            </a:pPr>
            <a:endParaRPr lang="en-US" sz="1600" i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i="1" dirty="0">
                <a:solidFill>
                  <a:schemeClr val="tx1"/>
                </a:solidFill>
              </a:rPr>
              <a:t>See also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u="sng" dirty="0">
                <a:solidFill>
                  <a:schemeClr val="tx1"/>
                </a:solidFill>
              </a:rPr>
              <a:t>Mountain View Baptist Church v. Burdine</a:t>
            </a:r>
            <a:r>
              <a:rPr lang="en-US" sz="1600" dirty="0">
                <a:solidFill>
                  <a:schemeClr val="tx1"/>
                </a:solidFill>
              </a:rPr>
              <a:t>, 2013-MO-009 (S.C. Sup. Ct. filed March 13, 2013) (noting that the existence of a landlord-tenant relationship is a prerequisite to the magistrate’s exercise of jurisdiction in ejectment proceedings)*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*This is an unpublished opinion with no precedential value.  This is also a shameless plug for a case litigated by </a:t>
            </a:r>
            <a:r>
              <a:rPr lang="en-US" sz="1600" dirty="0" err="1">
                <a:solidFill>
                  <a:schemeClr val="tx1"/>
                </a:solidFill>
              </a:rPr>
              <a:t>SCLS</a:t>
            </a:r>
            <a:r>
              <a:rPr lang="en-US" sz="1600" dirty="0">
                <a:solidFill>
                  <a:schemeClr val="tx1"/>
                </a:solidFill>
              </a:rPr>
              <a:t>’ own Michael Gambrell and Kirby Mitchell.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0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Landlord-Tenant Relationship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67248" y="2089134"/>
            <a:ext cx="3139217" cy="432197"/>
          </a:xfrm>
        </p:spPr>
        <p:txBody>
          <a:bodyPr/>
          <a:lstStyle/>
          <a:p>
            <a:pPr algn="ctr"/>
            <a:r>
              <a:rPr lang="en-US" u="sng" dirty="0"/>
              <a:t>What it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67248" y="2546797"/>
            <a:ext cx="3139217" cy="2996753"/>
          </a:xfrm>
        </p:spPr>
        <p:txBody>
          <a:bodyPr>
            <a:normAutofit/>
          </a:bodyPr>
          <a:lstStyle/>
          <a:p>
            <a:r>
              <a:rPr lang="en-US" sz="1500" dirty="0"/>
              <a:t>Very broad – covers most agreements where one person uses land owned by another.</a:t>
            </a:r>
          </a:p>
          <a:p>
            <a:r>
              <a:rPr lang="en-US" sz="1500" dirty="0"/>
              <a:t>No written agreement required</a:t>
            </a:r>
          </a:p>
          <a:p>
            <a:r>
              <a:rPr lang="en-US" sz="1500" dirty="0"/>
              <a:t>No express agreement required</a:t>
            </a:r>
          </a:p>
          <a:p>
            <a:r>
              <a:rPr lang="en-US" sz="1500" dirty="0"/>
              <a:t>Payment of rent not required</a:t>
            </a:r>
          </a:p>
          <a:p>
            <a:pPr marL="257175" lvl="1" indent="-257175"/>
            <a:r>
              <a:rPr lang="en-US" sz="1350" i="1" dirty="0"/>
              <a:t>See</a:t>
            </a:r>
            <a:r>
              <a:rPr lang="en-US" sz="1350" dirty="0"/>
              <a:t> </a:t>
            </a:r>
            <a:r>
              <a:rPr lang="en-US" sz="1350" u="sng" dirty="0"/>
              <a:t>Bruce v. </a:t>
            </a:r>
            <a:r>
              <a:rPr lang="en-US" sz="1350" u="sng" dirty="0" err="1"/>
              <a:t>Durney</a:t>
            </a:r>
            <a:r>
              <a:rPr lang="en-US" sz="1350" dirty="0"/>
              <a:t>, 341 S.C. 563 (S.C. App., 2000) (taking a walk through the elements)</a:t>
            </a:r>
          </a:p>
          <a:p>
            <a:endParaRPr lang="en-US" sz="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537" y="2042287"/>
            <a:ext cx="3139214" cy="432197"/>
          </a:xfrm>
        </p:spPr>
        <p:txBody>
          <a:bodyPr/>
          <a:lstStyle/>
          <a:p>
            <a:pPr algn="ctr"/>
            <a:r>
              <a:rPr lang="en-US" u="sng" dirty="0"/>
              <a:t>What it </a:t>
            </a:r>
            <a:r>
              <a:rPr lang="en-US" u="sng" dirty="0" err="1"/>
              <a:t>ain’t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538" y="2521331"/>
            <a:ext cx="3139213" cy="2996753"/>
          </a:xfrm>
        </p:spPr>
        <p:txBody>
          <a:bodyPr/>
          <a:lstStyle/>
          <a:p>
            <a:r>
              <a:rPr lang="en-US" sz="1500" dirty="0"/>
              <a:t>Rent to own, bond for title, agreement for deed, lease with option (sometimes), etc.</a:t>
            </a:r>
          </a:p>
          <a:p>
            <a:endParaRPr lang="en-US" sz="1500" dirty="0"/>
          </a:p>
          <a:p>
            <a:r>
              <a:rPr lang="en-US" sz="1500" dirty="0"/>
              <a:t>If there’s a question of title to real property (adverse possession, marital interest,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6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1937" y="1665948"/>
            <a:ext cx="2567198" cy="3526105"/>
          </a:xfrm>
        </p:spPr>
        <p:txBody>
          <a:bodyPr>
            <a:normAutofit/>
          </a:bodyPr>
          <a:lstStyle/>
          <a:p>
            <a:pPr algn="r"/>
            <a:r>
              <a:rPr lang="en-US" sz="3300">
                <a:solidFill>
                  <a:srgbClr val="FFFFFF"/>
                </a:solidFill>
              </a:rPr>
              <a:t>Service of Process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35625" y="1665947"/>
            <a:ext cx="4588184" cy="3526106"/>
          </a:xfrm>
          <a:effectLst/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/>
              <a:t>Three ways to do this</a:t>
            </a:r>
          </a:p>
          <a:p>
            <a:pPr indent="-342900">
              <a:buFont typeface="+mj-lt"/>
              <a:buAutoNum type="arabicPeriod"/>
            </a:pPr>
            <a:r>
              <a:rPr lang="en-US"/>
              <a:t>Personal service (including cert. mail restricted)</a:t>
            </a:r>
          </a:p>
          <a:p>
            <a:pPr indent="-342900">
              <a:buFont typeface="+mj-lt"/>
              <a:buAutoNum type="arabicPeriod"/>
            </a:pPr>
            <a:r>
              <a:rPr lang="en-US"/>
              <a:t>Posting at the property if it’s been abandoned</a:t>
            </a:r>
          </a:p>
          <a:p>
            <a:pPr indent="-342900">
              <a:buFont typeface="+mj-lt"/>
              <a:buAutoNum type="arabicPeriod"/>
            </a:pPr>
            <a:r>
              <a:rPr lang="en-US"/>
              <a:t>Posting + regular mail</a:t>
            </a:r>
          </a:p>
          <a:p>
            <a:pPr marL="642938" lvl="1" indent="-342900"/>
            <a:r>
              <a:rPr lang="en-US"/>
              <a:t>Two unsuccessful attempts at personal service</a:t>
            </a:r>
          </a:p>
          <a:p>
            <a:pPr marL="642938" lvl="1" indent="-342900"/>
            <a:r>
              <a:rPr lang="en-US"/>
              <a:t>Clerk mails the pleadings</a:t>
            </a:r>
          </a:p>
          <a:p>
            <a:pPr marL="642938" lvl="1" indent="-342900"/>
            <a:r>
              <a:rPr lang="en-US"/>
              <a:t>10 days to answer starts on the 11</a:t>
            </a:r>
            <a:r>
              <a:rPr lang="en-US" baseline="30000"/>
              <a:t>th</a:t>
            </a:r>
            <a:r>
              <a:rPr lang="en-US"/>
              <a:t> day after mailing</a:t>
            </a:r>
          </a:p>
        </p:txBody>
      </p:sp>
    </p:spTree>
    <p:extLst>
      <p:ext uri="{BB962C8B-B14F-4D97-AF65-F5344CB8AC3E}">
        <p14:creationId xmlns:p14="http://schemas.microsoft.com/office/powerpoint/2010/main" val="2346857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2945</Words>
  <Application>Microsoft Macintosh PowerPoint</Application>
  <PresentationFormat>On-screen Show (4:3)</PresentationFormat>
  <Paragraphs>283</Paragraphs>
  <Slides>40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Calibri</vt:lpstr>
      <vt:lpstr>Calisto MT</vt:lpstr>
      <vt:lpstr>Wingdings 2</vt:lpstr>
      <vt:lpstr>Slate</vt:lpstr>
      <vt:lpstr>Landlord/Tenant 101</vt:lpstr>
      <vt:lpstr>Eviction Defense</vt:lpstr>
      <vt:lpstr>A Word About Subsidized Housing </vt:lpstr>
      <vt:lpstr>Call Someone!</vt:lpstr>
      <vt:lpstr>PowerPoint Presentation</vt:lpstr>
      <vt:lpstr>A Two-Step Process</vt:lpstr>
      <vt:lpstr>The Bare Necessities</vt:lpstr>
      <vt:lpstr>A Landlord-Tenant Relationship</vt:lpstr>
      <vt:lpstr>Service of Process</vt:lpstr>
      <vt:lpstr>Grounds for Eviction</vt:lpstr>
      <vt:lpstr>Failure to pay rent</vt:lpstr>
      <vt:lpstr>Lease Violations</vt:lpstr>
      <vt:lpstr>PowerPoint Presentation</vt:lpstr>
      <vt:lpstr>End of Lease Term</vt:lpstr>
      <vt:lpstr>Procedural Defenses</vt:lpstr>
      <vt:lpstr>Common Cases</vt:lpstr>
      <vt:lpstr>Common Cases</vt:lpstr>
      <vt:lpstr>Prohibited Lease Provisions</vt:lpstr>
      <vt:lpstr>Retaliation?</vt:lpstr>
      <vt:lpstr>Tips</vt:lpstr>
      <vt:lpstr>Conditions Cases</vt:lpstr>
      <vt:lpstr>Background</vt:lpstr>
      <vt:lpstr>Landlord Obligations Under the SCRLTA</vt:lpstr>
      <vt:lpstr>What Triggers T’s Right to Sue?</vt:lpstr>
      <vt:lpstr>Materially Affecting Health and Safety</vt:lpstr>
      <vt:lpstr>More</vt:lpstr>
      <vt:lpstr>What to Look For</vt:lpstr>
      <vt:lpstr>What Doesn’t Materially Affect…?</vt:lpstr>
      <vt:lpstr>Suspect Conditions Claims</vt:lpstr>
      <vt:lpstr>Affirmative Conditions Claims</vt:lpstr>
      <vt:lpstr>Habitability Under the SCRLTA</vt:lpstr>
      <vt:lpstr>Taking a Hike</vt:lpstr>
      <vt:lpstr>Fighting it Out</vt:lpstr>
      <vt:lpstr>Unlawful Ouster</vt:lpstr>
      <vt:lpstr>Defensive Conditions Claims</vt:lpstr>
      <vt:lpstr>Defense/Counterclaim to an Eviction</vt:lpstr>
      <vt:lpstr>What to Expect</vt:lpstr>
      <vt:lpstr>What to Expect</vt:lpstr>
      <vt:lpstr>Practice Tips</vt:lpstr>
      <vt:lpstr>Questions/Answers?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2019-10-11T20:59:01Z</cp:lastPrinted>
  <dcterms:created xsi:type="dcterms:W3CDTF">2019-02-11T14:44:26Z</dcterms:created>
  <dcterms:modified xsi:type="dcterms:W3CDTF">2019-10-11T20:59:44Z</dcterms:modified>
</cp:coreProperties>
</file>