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9" r:id="rId4"/>
    <p:sldId id="260" r:id="rId5"/>
    <p:sldId id="261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84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B448C-1E4A-4589-AC01-220A9E3EDCCF}" type="datetimeFigureOut">
              <a:rPr lang="en-US"/>
              <a:pPr>
                <a:defRPr/>
              </a:pPr>
              <a:t>6/22/2011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47199-9502-45DD-AD5D-70A7A1CC60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2936A-834C-44BE-B085-D4CE8EFBB225}" type="datetimeFigureOut">
              <a:rPr lang="en-US"/>
              <a:pPr>
                <a:defRPr/>
              </a:pPr>
              <a:t>6/22/2011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1AD8E-285A-4709-BB77-5ECF09349E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F0545-FCF4-4DC7-B465-E47675E00BDB}" type="datetimeFigureOut">
              <a:rPr lang="en-US"/>
              <a:pPr>
                <a:defRPr/>
              </a:pPr>
              <a:t>6/22/2011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12E29-BB70-4B99-82AA-B92E0B21AF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BC99D-224A-4DDD-8E83-AC6B8F6482BD}" type="datetimeFigureOut">
              <a:rPr lang="en-US"/>
              <a:pPr>
                <a:defRPr/>
              </a:pPr>
              <a:t>6/22/2011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B74AB-90D0-467F-A334-B74DA1F234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FF049-0511-4099-80EF-997F13F0BB44}" type="datetimeFigureOut">
              <a:rPr lang="en-US"/>
              <a:pPr>
                <a:defRPr/>
              </a:pPr>
              <a:t>6/22/2011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9AE5F-94F5-4A2C-AB1B-E55AEC5860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CEC43-45F7-4DC1-8952-D0E4ACA013AF}" type="datetimeFigureOut">
              <a:rPr lang="en-US"/>
              <a:pPr>
                <a:defRPr/>
              </a:pPr>
              <a:t>6/22/2011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9E00F-A831-40FE-ADE9-253F6548F0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D582E-D946-4D5F-ACC0-81325A930EB8}" type="datetimeFigureOut">
              <a:rPr lang="en-US"/>
              <a:pPr>
                <a:defRPr/>
              </a:pPr>
              <a:t>6/22/2011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5998F-98B9-48EE-964D-74A7388C13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54A10-0382-4DEE-9190-E65D3EFA7B3E}" type="datetimeFigureOut">
              <a:rPr lang="en-US"/>
              <a:pPr>
                <a:defRPr/>
              </a:pPr>
              <a:t>6/22/2011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467A7-9485-48E8-8BBC-195C0814DC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35C20-8138-4AFB-BBB7-187741E4231C}" type="datetimeFigureOut">
              <a:rPr lang="en-US"/>
              <a:pPr>
                <a:defRPr/>
              </a:pPr>
              <a:t>6/22/2011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60301-6276-4036-8DFD-30BBA88317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2A8C1-D3DE-4F70-8050-6A1CEF47020F}" type="datetimeFigureOut">
              <a:rPr lang="en-US"/>
              <a:pPr>
                <a:defRPr/>
              </a:pPr>
              <a:t>6/22/2011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6C5EB-DF8C-4DE1-90A7-55163EC1A2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E55EE-199F-4404-AC5C-20DF26524861}" type="datetimeFigureOut">
              <a:rPr lang="en-US"/>
              <a:pPr>
                <a:defRPr/>
              </a:pPr>
              <a:t>6/22/2011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5A2A4E-DDF2-4E9D-AFC8-8099E35793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4A82D8E-C3D3-4B5B-85C5-B45C42A6A472}" type="datetimeFigureOut">
              <a:rPr lang="en-US"/>
              <a:pPr>
                <a:defRPr/>
              </a:pPr>
              <a:t>6/22/2011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3DDDDB8-AE24-48FE-8AAB-0B9FE1097A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09600"/>
            <a:ext cx="7772400" cy="25146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Hey that is Not Fair</a:t>
            </a:r>
            <a:br>
              <a:rPr lang="en-US" dirty="0" smtClean="0"/>
            </a:br>
            <a:r>
              <a:rPr lang="en-US" dirty="0" smtClean="0"/>
              <a:t>Where is my Due Process</a:t>
            </a:r>
            <a:endParaRPr lang="en-US" dirty="0"/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/>
            <a:endParaRPr lang="en-US" smtClean="0"/>
          </a:p>
        </p:txBody>
      </p:sp>
      <p:pic>
        <p:nvPicPr>
          <p:cNvPr id="13315" name="Picture 2" descr="C:\Users\Emily\AppData\Local\Microsoft\Windows\Temporary Internet Files\Content.IE5\LBRXOSQA\MC900391008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3200400"/>
            <a:ext cx="2286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Due Process Clause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itchFamily="18" charset="2"/>
              <a:buNone/>
            </a:pPr>
            <a:endParaRPr lang="en-US" smtClean="0">
              <a:latin typeface="Old English Text MT"/>
            </a:endParaRPr>
          </a:p>
          <a:p>
            <a:pPr marL="0" indent="0" algn="ctr">
              <a:buFont typeface="Wingdings 2" pitchFamily="18" charset="2"/>
              <a:buNone/>
            </a:pPr>
            <a:r>
              <a:rPr lang="en-US" smtClean="0">
                <a:latin typeface="Old English Text MT"/>
              </a:rPr>
              <a:t>Amendment ____________</a:t>
            </a:r>
          </a:p>
          <a:p>
            <a:pPr marL="0" indent="0">
              <a:buFont typeface="Wingdings 2" pitchFamily="18" charset="2"/>
              <a:buNone/>
            </a:pPr>
            <a:r>
              <a:rPr lang="en-US" smtClean="0">
                <a:latin typeface="Old English Text MT"/>
              </a:rPr>
              <a:t>…No State shall make or enforce any law which shall abridge the privileges or immunities of citizens of the United States; nor shall any State deprive any person of life, liberty, or property, without_______________________; nor deny to any person within its jurisdiction the _________________________________of the laws.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3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r>
              <a:rPr lang="en-US" smtClean="0"/>
              <a:t>Steps In Due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525963"/>
          </a:xfrm>
        </p:spPr>
        <p:txBody>
          <a:bodyPr>
            <a:normAutofit/>
          </a:bodyPr>
          <a:lstStyle/>
          <a:p>
            <a:r>
              <a:rPr lang="en-US" smtClean="0"/>
              <a:t>_____________________</a:t>
            </a:r>
          </a:p>
          <a:p>
            <a:pPr>
              <a:buFont typeface="Wingdings 2" pitchFamily="18" charset="2"/>
              <a:buNone/>
            </a:pPr>
            <a:endParaRPr lang="en-US" smtClean="0"/>
          </a:p>
          <a:p>
            <a:r>
              <a:rPr lang="en-US" smtClean="0"/>
              <a:t>_____________________</a:t>
            </a:r>
          </a:p>
          <a:p>
            <a:pPr>
              <a:buFont typeface="Wingdings 2" pitchFamily="18" charset="2"/>
              <a:buNone/>
            </a:pPr>
            <a:endParaRPr lang="en-US" smtClean="0"/>
          </a:p>
          <a:p>
            <a:r>
              <a:rPr lang="en-US" smtClean="0"/>
              <a:t>_____________________</a:t>
            </a:r>
          </a:p>
          <a:p>
            <a:pPr marL="914400" lvl="1" indent="-457200"/>
            <a:endParaRPr lang="en-US" smtClean="0"/>
          </a:p>
          <a:p>
            <a:pPr marL="914400" lvl="1" indent="-457200"/>
            <a:endParaRPr lang="en-US" smtClean="0"/>
          </a:p>
          <a:p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>
            <a:normAutofit/>
          </a:bodyPr>
          <a:lstStyle/>
          <a:p>
            <a:r>
              <a:rPr lang="en-US" smtClean="0"/>
              <a:t>____________________</a:t>
            </a:r>
          </a:p>
          <a:p>
            <a:pPr lvl="1"/>
            <a:r>
              <a:rPr lang="en-US" smtClean="0"/>
              <a:t>Finger print</a:t>
            </a:r>
          </a:p>
          <a:p>
            <a:pPr lvl="1"/>
            <a:r>
              <a:rPr lang="en-US" smtClean="0"/>
              <a:t>Photo</a:t>
            </a:r>
          </a:p>
          <a:p>
            <a:pPr lvl="1"/>
            <a:r>
              <a:rPr lang="en-US" smtClean="0"/>
              <a:t>Possible DNA</a:t>
            </a:r>
          </a:p>
          <a:p>
            <a:r>
              <a:rPr lang="en-US" smtClean="0"/>
              <a:t>_____________________</a:t>
            </a:r>
          </a:p>
          <a:p>
            <a:pPr lvl="1"/>
            <a:r>
              <a:rPr lang="en-US" smtClean="0"/>
              <a:t>Guilty</a:t>
            </a:r>
          </a:p>
          <a:p>
            <a:pPr lvl="1"/>
            <a:r>
              <a:rPr lang="en-US" smtClean="0"/>
              <a:t>Not Guilty</a:t>
            </a:r>
          </a:p>
          <a:p>
            <a:pPr lvl="1"/>
            <a:r>
              <a:rPr lang="en-US" smtClean="0"/>
              <a:t>No Contest</a:t>
            </a:r>
          </a:p>
          <a:p>
            <a:endParaRPr lang="en-US" smtClean="0"/>
          </a:p>
        </p:txBody>
      </p:sp>
      <p:pic>
        <p:nvPicPr>
          <p:cNvPr id="17412" name="Picture 2" descr="C:\Users\Emily\AppData\Local\Microsoft\Windows\Temporary Internet Files\Content.IE5\6B4QYHJY\MP900202201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4648200"/>
            <a:ext cx="2514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r>
              <a:rPr lang="en-US" smtClean="0"/>
              <a:t>Which Court Do I Go To?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/>
          <a:lstStyle/>
          <a:p>
            <a:r>
              <a:rPr lang="en-US" smtClean="0"/>
              <a:t>___________________ </a:t>
            </a:r>
          </a:p>
          <a:p>
            <a:pPr lvl="1"/>
            <a:r>
              <a:rPr lang="en-US" smtClean="0"/>
              <a:t>30 days up to 1 year</a:t>
            </a:r>
          </a:p>
          <a:p>
            <a:pPr lvl="1"/>
            <a:r>
              <a:rPr lang="en-US" smtClean="0"/>
              <a:t>Jail</a:t>
            </a:r>
          </a:p>
          <a:p>
            <a:pPr lvl="1"/>
            <a:r>
              <a:rPr lang="en-US" smtClean="0"/>
              <a:t>Misdemeanors</a:t>
            </a:r>
          </a:p>
          <a:p>
            <a:pPr lvl="2"/>
            <a:r>
              <a:rPr lang="en-US" smtClean="0"/>
              <a:t>Three classes </a:t>
            </a:r>
          </a:p>
          <a:p>
            <a:pPr lvl="1"/>
            <a:endParaRPr lang="en-US" smtClean="0"/>
          </a:p>
        </p:txBody>
      </p:sp>
      <p:sp>
        <p:nvSpPr>
          <p:cNvPr id="18435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/>
          <a:lstStyle/>
          <a:p>
            <a:r>
              <a:rPr lang="en-US" smtClean="0"/>
              <a:t>__________________</a:t>
            </a:r>
          </a:p>
          <a:p>
            <a:pPr lvl="1"/>
            <a:r>
              <a:rPr lang="en-US" smtClean="0"/>
              <a:t>1 year or more</a:t>
            </a:r>
          </a:p>
          <a:p>
            <a:pPr lvl="1"/>
            <a:r>
              <a:rPr lang="en-US" smtClean="0"/>
              <a:t>Prison</a:t>
            </a:r>
          </a:p>
          <a:p>
            <a:pPr lvl="1"/>
            <a:r>
              <a:rPr lang="en-US" smtClean="0"/>
              <a:t>Felonies</a:t>
            </a:r>
          </a:p>
          <a:p>
            <a:pPr lvl="2"/>
            <a:r>
              <a:rPr lang="en-US" smtClean="0"/>
              <a:t>Six classes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</p:txBody>
      </p:sp>
      <p:pic>
        <p:nvPicPr>
          <p:cNvPr id="18436" name="Picture 2" descr="C:\Users\Emily\AppData\Local\Microsoft\Windows\Temporary Internet Files\Content.IE5\6B4QYHJY\MC900292576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4191000"/>
            <a:ext cx="2971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SC Court Statistics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>
            <a:normAutofit/>
          </a:bodyPr>
          <a:lstStyle/>
          <a:p>
            <a:r>
              <a:rPr lang="en-US" smtClean="0"/>
              <a:t>_____________________</a:t>
            </a:r>
          </a:p>
          <a:p>
            <a:pPr lvl="1"/>
            <a:r>
              <a:rPr lang="en-US" smtClean="0"/>
              <a:t>Total Cases Filed</a:t>
            </a:r>
          </a:p>
          <a:p>
            <a:pPr lvl="1">
              <a:buFont typeface="Wingdings 2" pitchFamily="18" charset="2"/>
              <a:buNone/>
            </a:pPr>
            <a:r>
              <a:rPr lang="en-US" smtClean="0"/>
              <a:t>     938,060</a:t>
            </a:r>
          </a:p>
          <a:p>
            <a:pPr lvl="1"/>
            <a:r>
              <a:rPr lang="en-US" smtClean="0"/>
              <a:t>Total Cases Disposed 889,940</a:t>
            </a:r>
          </a:p>
          <a:p>
            <a:pPr lvl="1"/>
            <a:r>
              <a:rPr lang="en-US" smtClean="0"/>
              <a:t>310 Magistrates</a:t>
            </a:r>
          </a:p>
          <a:p>
            <a:pPr lvl="2" indent="0">
              <a:buFont typeface="Wingdings 2" pitchFamily="18" charset="2"/>
              <a:buNone/>
            </a:pPr>
            <a:endParaRPr lang="en-US" smtClean="0"/>
          </a:p>
          <a:p>
            <a:pPr>
              <a:buFont typeface="Wingdings 2" pitchFamily="18" charset="2"/>
              <a:buNone/>
            </a:pPr>
            <a:r>
              <a:rPr lang="en-US" smtClean="0"/>
              <a:t>Do the Math: </a:t>
            </a:r>
          </a:p>
          <a:p>
            <a:pPr>
              <a:buFont typeface="Wingdings 2" pitchFamily="18" charset="2"/>
              <a:buNone/>
            </a:pPr>
            <a:r>
              <a:rPr lang="en-US" smtClean="0"/>
              <a:t> 938,060 / 310 = </a:t>
            </a:r>
          </a:p>
          <a:p>
            <a:pPr>
              <a:buFont typeface="Wingdings 2" pitchFamily="18" charset="2"/>
              <a:buNone/>
            </a:pPr>
            <a:r>
              <a:rPr lang="en-US" smtClean="0"/>
              <a:t>3,026 cases per Magistrate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>
            <a:normAutofit/>
          </a:bodyPr>
          <a:lstStyle/>
          <a:p>
            <a:r>
              <a:rPr lang="en-US" smtClean="0"/>
              <a:t>_____________________</a:t>
            </a:r>
          </a:p>
          <a:p>
            <a:pPr lvl="1"/>
            <a:r>
              <a:rPr lang="en-US" smtClean="0"/>
              <a:t>Total Cases filed 232,741 </a:t>
            </a:r>
          </a:p>
          <a:p>
            <a:pPr lvl="1"/>
            <a:r>
              <a:rPr lang="en-US" smtClean="0"/>
              <a:t>Total Cases Disposed 229,311</a:t>
            </a:r>
          </a:p>
          <a:p>
            <a:pPr lvl="1"/>
            <a:r>
              <a:rPr lang="en-US" smtClean="0"/>
              <a:t>46 Circuit Court Judges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>
              <a:buFont typeface="Wingdings 2" pitchFamily="18" charset="2"/>
              <a:buNone/>
            </a:pPr>
            <a:r>
              <a:rPr lang="en-US" smtClean="0"/>
              <a:t>Do the Math:</a:t>
            </a:r>
          </a:p>
          <a:p>
            <a:pPr lvl="1">
              <a:buFont typeface="Wingdings 2" pitchFamily="18" charset="2"/>
              <a:buNone/>
            </a:pPr>
            <a:r>
              <a:rPr lang="en-US" smtClean="0"/>
              <a:t>232,741/46 =</a:t>
            </a:r>
          </a:p>
          <a:p>
            <a:pPr lvl="1">
              <a:buFont typeface="Wingdings 2" pitchFamily="18" charset="2"/>
              <a:buNone/>
            </a:pPr>
            <a:r>
              <a:rPr lang="en-US" smtClean="0"/>
              <a:t>5,060 cases per Judge</a:t>
            </a: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4"/>
          <p:cNvSpPr>
            <a:spLocks noGrp="1"/>
          </p:cNvSpPr>
          <p:nvPr>
            <p:ph type="title"/>
          </p:nvPr>
        </p:nvSpPr>
        <p:spPr>
          <a:xfrm>
            <a:off x="533400" y="304800"/>
            <a:ext cx="3008313" cy="1162050"/>
          </a:xfrm>
        </p:spPr>
        <p:txBody>
          <a:bodyPr/>
          <a:lstStyle/>
          <a:p>
            <a:r>
              <a:rPr lang="en-US" sz="3200" smtClean="0"/>
              <a:t>Court of Appeals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marL="285750" indent="-285750">
              <a:lnSpc>
                <a:spcPct val="90000"/>
              </a:lnSpc>
              <a:buFont typeface="Arial" charset="0"/>
              <a:buChar char="•"/>
            </a:pPr>
            <a:r>
              <a:rPr lang="en-US" sz="2000" smtClean="0"/>
              <a:t>Review By Certiorari</a:t>
            </a:r>
          </a:p>
          <a:p>
            <a:pPr marL="742950" lvl="1" indent="-285750">
              <a:lnSpc>
                <a:spcPct val="90000"/>
              </a:lnSpc>
              <a:buFont typeface="Arial" charset="0"/>
              <a:buChar char="•"/>
            </a:pPr>
            <a:r>
              <a:rPr lang="en-US" sz="2000" smtClean="0"/>
              <a:t>_______________</a:t>
            </a:r>
          </a:p>
          <a:p>
            <a:pPr marL="742950" lvl="1" indent="-285750">
              <a:lnSpc>
                <a:spcPct val="90000"/>
              </a:lnSpc>
              <a:buFont typeface="Arial" charset="0"/>
              <a:buNone/>
            </a:pPr>
            <a:r>
              <a:rPr lang="en-US" sz="2000" smtClean="0"/>
              <a:t>    _______________</a:t>
            </a:r>
          </a:p>
          <a:p>
            <a:pPr marL="742950" lvl="1" indent="-285750">
              <a:lnSpc>
                <a:spcPct val="90000"/>
              </a:lnSpc>
              <a:buFont typeface="Arial" charset="0"/>
              <a:buChar char="•"/>
            </a:pPr>
            <a:endParaRPr lang="en-US" sz="2000" smtClean="0"/>
          </a:p>
          <a:p>
            <a:pPr marL="742950" lvl="1" indent="-285750">
              <a:lnSpc>
                <a:spcPct val="90000"/>
              </a:lnSpc>
              <a:buFont typeface="Arial" charset="0"/>
              <a:buChar char="•"/>
            </a:pPr>
            <a:endParaRPr lang="en-US" sz="2000" smtClean="0"/>
          </a:p>
          <a:p>
            <a:pPr marL="285750" indent="-285750">
              <a:lnSpc>
                <a:spcPct val="90000"/>
              </a:lnSpc>
              <a:buFont typeface="Arial" charset="0"/>
              <a:buChar char="•"/>
            </a:pPr>
            <a:r>
              <a:rPr lang="en-US" sz="2000" smtClean="0"/>
              <a:t>Cases filed: 1,664</a:t>
            </a:r>
          </a:p>
          <a:p>
            <a:pPr marL="285750" indent="-285750">
              <a:lnSpc>
                <a:spcPct val="90000"/>
              </a:lnSpc>
              <a:buFont typeface="Arial" charset="0"/>
              <a:buChar char="•"/>
            </a:pPr>
            <a:r>
              <a:rPr lang="en-US" sz="2000" smtClean="0"/>
              <a:t>Cases Disposed: 1,632</a:t>
            </a:r>
          </a:p>
          <a:p>
            <a:pPr marL="285750" indent="-285750">
              <a:lnSpc>
                <a:spcPct val="90000"/>
              </a:lnSpc>
              <a:buFont typeface="Arial" charset="0"/>
              <a:buChar char="•"/>
            </a:pPr>
            <a:endParaRPr lang="en-US" sz="2000" smtClean="0"/>
          </a:p>
          <a:p>
            <a:pPr marL="285750" indent="-285750">
              <a:lnSpc>
                <a:spcPct val="90000"/>
              </a:lnSpc>
            </a:pPr>
            <a:r>
              <a:rPr lang="en-US" sz="2000" smtClean="0"/>
              <a:t>Do the Math:</a:t>
            </a:r>
          </a:p>
          <a:p>
            <a:pPr marL="285750" indent="-285750">
              <a:lnSpc>
                <a:spcPct val="90000"/>
              </a:lnSpc>
            </a:pPr>
            <a:endParaRPr lang="en-US" sz="2000" smtClean="0"/>
          </a:p>
          <a:p>
            <a:pPr marL="285750" indent="-285750">
              <a:lnSpc>
                <a:spcPct val="90000"/>
              </a:lnSpc>
            </a:pPr>
            <a:r>
              <a:rPr lang="en-US" sz="2000" smtClean="0"/>
              <a:t>1,632/3 =</a:t>
            </a:r>
          </a:p>
          <a:p>
            <a:pPr marL="285750" indent="-285750">
              <a:lnSpc>
                <a:spcPct val="90000"/>
              </a:lnSpc>
            </a:pPr>
            <a:endParaRPr lang="en-US" sz="2000" smtClean="0"/>
          </a:p>
          <a:p>
            <a:pPr marL="285750" indent="-285750">
              <a:lnSpc>
                <a:spcPct val="90000"/>
              </a:lnSpc>
            </a:pPr>
            <a:r>
              <a:rPr lang="en-US" sz="2000" smtClean="0"/>
              <a:t>544</a:t>
            </a:r>
          </a:p>
          <a:p>
            <a:pPr marL="285750" indent="-285750">
              <a:lnSpc>
                <a:spcPct val="90000"/>
              </a:lnSpc>
            </a:pPr>
            <a:endParaRPr lang="en-US" sz="2000" smtClean="0"/>
          </a:p>
          <a:p>
            <a:pPr marL="285750" indent="-285750">
              <a:lnSpc>
                <a:spcPct val="90000"/>
              </a:lnSpc>
            </a:pPr>
            <a:endParaRPr lang="en-US" sz="2000" smtClean="0"/>
          </a:p>
        </p:txBody>
      </p:sp>
      <p:pic>
        <p:nvPicPr>
          <p:cNvPr id="20483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343400" y="2133600"/>
            <a:ext cx="3886200" cy="3505200"/>
          </a:xfrm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2743200" cy="1162050"/>
          </a:xfrm>
        </p:spPr>
        <p:txBody>
          <a:bodyPr/>
          <a:lstStyle/>
          <a:p>
            <a:r>
              <a:rPr lang="en-US" sz="3200" smtClean="0"/>
              <a:t>South Carolina Supreme Court</a:t>
            </a:r>
          </a:p>
        </p:txBody>
      </p:sp>
      <p:sp>
        <p:nvSpPr>
          <p:cNvPr id="21506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285750" indent="-285750">
              <a:buFont typeface="Arial" charset="0"/>
              <a:buChar char="•"/>
            </a:pPr>
            <a:r>
              <a:rPr lang="en-US" sz="2400" smtClean="0"/>
              <a:t>______________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400" smtClean="0"/>
              <a:t>____ Chief Justice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400" smtClean="0"/>
              <a:t>_____ Associate Justices</a:t>
            </a:r>
          </a:p>
          <a:p>
            <a:pPr marL="742950" lvl="1" indent="-285750">
              <a:buFont typeface="Arial" charset="0"/>
              <a:buChar char="•"/>
            </a:pPr>
            <a:endParaRPr lang="en-US" sz="2400" smtClean="0"/>
          </a:p>
          <a:p>
            <a:pPr marL="285750" indent="-285750">
              <a:buFont typeface="Arial" charset="0"/>
              <a:buChar char="•"/>
            </a:pPr>
            <a:r>
              <a:rPr lang="en-US" sz="2400" smtClean="0"/>
              <a:t>Matters Filed:  1,427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smtClean="0"/>
              <a:t>Matters Disposed: 1,566</a:t>
            </a:r>
          </a:p>
          <a:p>
            <a:pPr marL="285750" indent="-285750">
              <a:buFont typeface="Arial" charset="0"/>
              <a:buChar char="•"/>
            </a:pPr>
            <a:endParaRPr lang="en-US" sz="2400" smtClean="0"/>
          </a:p>
          <a:p>
            <a:pPr marL="285750" indent="-285750">
              <a:buFont typeface="Arial" charset="0"/>
              <a:buChar char="•"/>
            </a:pPr>
            <a:endParaRPr lang="en-US" sz="2400" smtClean="0"/>
          </a:p>
        </p:txBody>
      </p:sp>
      <p:pic>
        <p:nvPicPr>
          <p:cNvPr id="21507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657600" y="533400"/>
            <a:ext cx="5111750" cy="4800600"/>
          </a:xfr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124</TotalTime>
  <Words>161</Words>
  <Application>Microsoft Office PowerPoint</Application>
  <PresentationFormat>On-screen Show (4:3)</PresentationFormat>
  <Paragraphs>70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Constantia</vt:lpstr>
      <vt:lpstr>Arial</vt:lpstr>
      <vt:lpstr>Calibri</vt:lpstr>
      <vt:lpstr>Wingdings 2</vt:lpstr>
      <vt:lpstr>Old English Text MT</vt:lpstr>
      <vt:lpstr>Flow</vt:lpstr>
      <vt:lpstr>Flow</vt:lpstr>
      <vt:lpstr>Flow</vt:lpstr>
      <vt:lpstr>Flow</vt:lpstr>
      <vt:lpstr>Slide 1</vt:lpstr>
      <vt:lpstr>Due Process Clause</vt:lpstr>
      <vt:lpstr>Steps In Due Process</vt:lpstr>
      <vt:lpstr>Which Court Do I Go To?</vt:lpstr>
      <vt:lpstr>SC Court Statistics </vt:lpstr>
      <vt:lpstr>Court of Appeals </vt:lpstr>
      <vt:lpstr>South Carolina Supreme Court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Hey that is Not Fair Where is my Due Process</dc:title>
  <dc:creator>Emily</dc:creator>
  <cp:lastModifiedBy>GGood</cp:lastModifiedBy>
  <cp:revision>41</cp:revision>
  <dcterms:created xsi:type="dcterms:W3CDTF">2011-06-21T18:30:13Z</dcterms:created>
  <dcterms:modified xsi:type="dcterms:W3CDTF">2011-06-22T16:14:21Z</dcterms:modified>
</cp:coreProperties>
</file>